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4.xml" ContentType="application/vnd.openxmlformats-officedocument.drawingml.chartshapes+xml"/>
  <Override PartName="/ppt/drawings/drawing3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theme/theme2.xml" ContentType="application/vnd.openxmlformats-officedocument.theme+xml"/>
  <Override PartName="/ppt/charts/colors2.xml" ContentType="application/vnd.ms-office.chartcolorstyle+xml"/>
  <Override PartName="/ppt/charts/style2.xml" ContentType="application/vnd.ms-office.chartstyle+xml"/>
  <Override PartName="/ppt/charts/chart4.xml" ContentType="application/vnd.openxmlformats-officedocument.drawingml.chart+xml"/>
  <Override PartName="/ppt/ink/ink2.xml" ContentType="application/inkml+xml"/>
  <Override PartName="/ppt/notesMasters/notesMaster1.xml" ContentType="application/vnd.openxmlformats-officedocument.presentationml.notesMaster+xml"/>
  <Override PartName="/ppt/ink/ink1.xml" ContentType="application/inkml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6" r:id="rId1"/>
  </p:sldMasterIdLst>
  <p:notesMasterIdLst>
    <p:notesMasterId r:id="rId17"/>
  </p:notesMasterIdLst>
  <p:sldIdLst>
    <p:sldId id="257" r:id="rId2"/>
    <p:sldId id="281" r:id="rId3"/>
    <p:sldId id="273" r:id="rId4"/>
    <p:sldId id="274" r:id="rId5"/>
    <p:sldId id="285" r:id="rId6"/>
    <p:sldId id="265" r:id="rId7"/>
    <p:sldId id="263" r:id="rId8"/>
    <p:sldId id="266" r:id="rId9"/>
    <p:sldId id="267" r:id="rId10"/>
    <p:sldId id="268" r:id="rId11"/>
    <p:sldId id="286" r:id="rId12"/>
    <p:sldId id="279" r:id="rId13"/>
    <p:sldId id="278" r:id="rId14"/>
    <p:sldId id="284" r:id="rId15"/>
    <p:sldId id="28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20" autoAdjust="0"/>
  </p:normalViewPr>
  <p:slideViewPr>
    <p:cSldViewPr snapToGrid="0">
      <p:cViewPr varScale="1">
        <p:scale>
          <a:sx n="77" d="100"/>
          <a:sy n="77" d="100"/>
        </p:scale>
        <p:origin x="2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OGosteeva\Desktop\Vassilis+Gao%20(&#1040;&#1074;&#1090;&#1086;&#1089;&#1086;&#1093;&#1088;&#1072;&#1085;&#1077;&#1085;&#1085;&#1099;&#1081;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OGosteeva\Desktop\Vassilis+Gao%20(&#1040;&#1074;&#1090;&#1086;&#1089;&#1086;&#1093;&#1088;&#1072;&#1085;&#1077;&#1085;&#1085;&#1099;&#1081;)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Объем</a:t>
            </a:r>
            <a:r>
              <a:rPr lang="ru-RU" baseline="0" dirty="0" smtClean="0"/>
              <a:t> запасов слябов в портах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Оборачиваемость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1Q 2013</c:v>
                </c:pt>
                <c:pt idx="1">
                  <c:v>2Q 2013</c:v>
                </c:pt>
                <c:pt idx="2">
                  <c:v>3Q 2013</c:v>
                </c:pt>
                <c:pt idx="3">
                  <c:v>4Q 2013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25.5</c:v>
                </c:pt>
                <c:pt idx="1">
                  <c:v>24.5</c:v>
                </c:pt>
                <c:pt idx="2">
                  <c:v>23.2</c:v>
                </c:pt>
                <c:pt idx="3">
                  <c:v>28.6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3665424"/>
        <c:axId val="173666208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Объем запасов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1Q 2013</c:v>
                </c:pt>
                <c:pt idx="1">
                  <c:v>2Q 2013</c:v>
                </c:pt>
                <c:pt idx="2">
                  <c:v>3Q 2013</c:v>
                </c:pt>
                <c:pt idx="3">
                  <c:v>4Q 2013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340</c:v>
                </c:pt>
                <c:pt idx="1">
                  <c:v>322</c:v>
                </c:pt>
                <c:pt idx="2">
                  <c:v>309</c:v>
                </c:pt>
                <c:pt idx="3">
                  <c:v>444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3670912"/>
        <c:axId val="173672480"/>
      </c:lineChart>
      <c:catAx>
        <c:axId val="17367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3672480"/>
        <c:crosses val="autoZero"/>
        <c:auto val="1"/>
        <c:lblAlgn val="ctr"/>
        <c:lblOffset val="100"/>
        <c:noMultiLvlLbl val="0"/>
      </c:catAx>
      <c:valAx>
        <c:axId val="173672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Объем запасов, т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3670912"/>
        <c:crosses val="autoZero"/>
        <c:crossBetween val="between"/>
      </c:valAx>
      <c:valAx>
        <c:axId val="173666208"/>
        <c:scaling>
          <c:orientation val="minMax"/>
          <c:max val="5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Оборачиваемость, дни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3665424"/>
        <c:crosses val="max"/>
        <c:crossBetween val="between"/>
      </c:valAx>
      <c:catAx>
        <c:axId val="173665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6662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797187294531103E-2"/>
          <c:y val="3.3228521248697795E-2"/>
          <c:w val="0.98372842222191814"/>
          <c:h val="0.812387629997520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solidFill>
                <a:srgbClr val="0070C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4682911297597473E-2"/>
                  <c:y val="-4.80420350216190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988798677239183E-3"/>
                  <c:y val="-5.24765936198463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7450576926464476E-3"/>
                  <c:y val="-6.40067183403883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7988927281928629E-2"/>
                  <c:y val="-6.97717807006594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8.8314734216754401E-4"/>
                  <c:y val="-6.40067183403883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-8.8314734216754401E-4"/>
                  <c:y val="-6.97717807006593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layout>
                <c:manualLayout>
                  <c:x val="-4.2472658921158353E-3"/>
                  <c:y val="-7.55368430609304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layout>
                <c:manualLayout>
                  <c:x val="4.1630304827549851E-3"/>
                  <c:y val="-7.5536843060930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9"/>
              <c:layout>
                <c:manualLayout>
                  <c:x val="2.4809712077809324E-3"/>
                  <c:y val="-7.5536843060930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1"/>
              <c:layout>
                <c:manualLayout>
                  <c:x val="2.4809712077808088E-3"/>
                  <c:y val="-6.97717807006593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layout>
                <c:manualLayout>
                  <c:x val="5.4624808731980154E-2"/>
                  <c:y val="-7.55368430609303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7"/>
              <c:layout>
                <c:manualLayout>
                  <c:x val="4.163030482754862E-3"/>
                  <c:y val="-7.5536843060930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9"/>
              <c:layout>
                <c:manualLayout>
                  <c:x val="6.1353045831876986E-2"/>
                  <c:y val="-7.5536843060930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Лист2!$B$5:$B$37</c:f>
              <c:numCache>
                <c:formatCode>@</c:formatCode>
                <c:ptCount val="33"/>
                <c:pt idx="0" formatCode="General">
                  <c:v>1</c:v>
                </c:pt>
                <c:pt idx="1">
                  <c:v>1</c:v>
                </c:pt>
                <c:pt idx="2" formatCode="General">
                  <c:v>2</c:v>
                </c:pt>
                <c:pt idx="3">
                  <c:v>2</c:v>
                </c:pt>
                <c:pt idx="4" formatCode="General">
                  <c:v>3</c:v>
                </c:pt>
                <c:pt idx="5">
                  <c:v>3</c:v>
                </c:pt>
                <c:pt idx="6" formatCode="General">
                  <c:v>4</c:v>
                </c:pt>
                <c:pt idx="7">
                  <c:v>4</c:v>
                </c:pt>
                <c:pt idx="8" formatCode="General">
                  <c:v>5</c:v>
                </c:pt>
                <c:pt idx="9">
                  <c:v>5</c:v>
                </c:pt>
                <c:pt idx="10" formatCode="General">
                  <c:v>6</c:v>
                </c:pt>
                <c:pt idx="11">
                  <c:v>6</c:v>
                </c:pt>
                <c:pt idx="12" formatCode="General">
                  <c:v>7</c:v>
                </c:pt>
                <c:pt idx="13">
                  <c:v>7</c:v>
                </c:pt>
                <c:pt idx="14" formatCode="General">
                  <c:v>8</c:v>
                </c:pt>
                <c:pt idx="15">
                  <c:v>8</c:v>
                </c:pt>
                <c:pt idx="16" formatCode="General">
                  <c:v>9</c:v>
                </c:pt>
                <c:pt idx="17">
                  <c:v>9</c:v>
                </c:pt>
                <c:pt idx="18" formatCode="General">
                  <c:v>10</c:v>
                </c:pt>
                <c:pt idx="19">
                  <c:v>10</c:v>
                </c:pt>
                <c:pt idx="20" formatCode="General">
                  <c:v>11</c:v>
                </c:pt>
                <c:pt idx="21">
                  <c:v>11</c:v>
                </c:pt>
                <c:pt idx="22" formatCode="General">
                  <c:v>12</c:v>
                </c:pt>
                <c:pt idx="23">
                  <c:v>12</c:v>
                </c:pt>
                <c:pt idx="24" formatCode="General">
                  <c:v>13</c:v>
                </c:pt>
                <c:pt idx="25">
                  <c:v>13</c:v>
                </c:pt>
                <c:pt idx="26" formatCode="General">
                  <c:v>14</c:v>
                </c:pt>
                <c:pt idx="27">
                  <c:v>14</c:v>
                </c:pt>
                <c:pt idx="28" formatCode="General">
                  <c:v>15</c:v>
                </c:pt>
                <c:pt idx="29">
                  <c:v>15</c:v>
                </c:pt>
                <c:pt idx="30" formatCode="General">
                  <c:v>16</c:v>
                </c:pt>
                <c:pt idx="31">
                  <c:v>16</c:v>
                </c:pt>
                <c:pt idx="32" formatCode="General">
                  <c:v>17</c:v>
                </c:pt>
              </c:numCache>
            </c:numRef>
          </c:xVal>
          <c:yVal>
            <c:numRef>
              <c:f>Лист2!$C$5:$C$37</c:f>
              <c:numCache>
                <c:formatCode>_-* #,##0.0_р_._-;\-* #,##0.0_р_._-;_-* "-"??_р_._-;_-@_-</c:formatCode>
                <c:ptCount val="33"/>
                <c:pt idx="0">
                  <c:v>4.0872300000000008</c:v>
                </c:pt>
                <c:pt idx="1">
                  <c:v>6.0221500000000008</c:v>
                </c:pt>
                <c:pt idx="2">
                  <c:v>6.0221500000000008</c:v>
                </c:pt>
                <c:pt idx="3">
                  <c:v>7.0256500000000006</c:v>
                </c:pt>
                <c:pt idx="4">
                  <c:v>7.0256500000000006</c:v>
                </c:pt>
                <c:pt idx="5">
                  <c:v>10.311170000000001</c:v>
                </c:pt>
                <c:pt idx="6">
                  <c:v>10.311170000000001</c:v>
                </c:pt>
                <c:pt idx="7">
                  <c:v>10.35327</c:v>
                </c:pt>
                <c:pt idx="8">
                  <c:v>10.35327</c:v>
                </c:pt>
                <c:pt idx="9">
                  <c:v>10.35327</c:v>
                </c:pt>
                <c:pt idx="10">
                  <c:v>10.35327</c:v>
                </c:pt>
                <c:pt idx="11">
                  <c:v>15.692250000000001</c:v>
                </c:pt>
                <c:pt idx="12">
                  <c:v>15.692250000000001</c:v>
                </c:pt>
                <c:pt idx="13">
                  <c:v>19.030080000000002</c:v>
                </c:pt>
                <c:pt idx="14">
                  <c:v>19.030080000000002</c:v>
                </c:pt>
                <c:pt idx="15">
                  <c:v>24.955739999999999</c:v>
                </c:pt>
                <c:pt idx="16">
                  <c:v>24.955739999999999</c:v>
                </c:pt>
                <c:pt idx="17">
                  <c:v>35.231960000000001</c:v>
                </c:pt>
                <c:pt idx="18">
                  <c:v>35.231960000000001</c:v>
                </c:pt>
                <c:pt idx="19">
                  <c:v>40.78416</c:v>
                </c:pt>
                <c:pt idx="20">
                  <c:v>40.78416</c:v>
                </c:pt>
                <c:pt idx="21">
                  <c:v>47.594059999999999</c:v>
                </c:pt>
                <c:pt idx="22">
                  <c:v>47.594059999999999</c:v>
                </c:pt>
                <c:pt idx="23">
                  <c:v>49.226210000000002</c:v>
                </c:pt>
                <c:pt idx="24">
                  <c:v>49.226210000000002</c:v>
                </c:pt>
                <c:pt idx="25">
                  <c:v>49.271610000000003</c:v>
                </c:pt>
                <c:pt idx="26">
                  <c:v>49.271610000000003</c:v>
                </c:pt>
                <c:pt idx="27">
                  <c:v>51.29325</c:v>
                </c:pt>
                <c:pt idx="28">
                  <c:v>51.29325</c:v>
                </c:pt>
                <c:pt idx="29">
                  <c:v>51.561340000000001</c:v>
                </c:pt>
                <c:pt idx="30">
                  <c:v>51.561340000000001</c:v>
                </c:pt>
                <c:pt idx="31">
                  <c:v>51.626550000000002</c:v>
                </c:pt>
                <c:pt idx="32">
                  <c:v>51.626550000000002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9976416"/>
        <c:axId val="171605664"/>
      </c:scatterChart>
      <c:valAx>
        <c:axId val="169976416"/>
        <c:scaling>
          <c:orientation val="minMax"/>
          <c:min val="0"/>
        </c:scaling>
        <c:delete val="1"/>
        <c:axPos val="b"/>
        <c:majorGridlines>
          <c:spPr>
            <a:ln w="12700" cap="rnd">
              <a:solidFill>
                <a:srgbClr val="92D050"/>
              </a:solidFill>
              <a:prstDash val="dashDot"/>
            </a:ln>
          </c:spPr>
        </c:majorGridlines>
        <c:numFmt formatCode="General" sourceLinked="1"/>
        <c:majorTickMark val="out"/>
        <c:minorTickMark val="none"/>
        <c:tickLblPos val="nextTo"/>
        <c:crossAx val="171605664"/>
        <c:crosses val="autoZero"/>
        <c:crossBetween val="midCat"/>
        <c:majorUnit val="1"/>
      </c:valAx>
      <c:valAx>
        <c:axId val="171605664"/>
        <c:scaling>
          <c:orientation val="minMax"/>
        </c:scaling>
        <c:delete val="1"/>
        <c:axPos val="l"/>
        <c:majorGridlines>
          <c:spPr>
            <a:ln>
              <a:solidFill>
                <a:srgbClr val="92D050"/>
              </a:solidFill>
            </a:ln>
          </c:spPr>
        </c:majorGridlines>
        <c:numFmt formatCode="_-* #,##0.0_р_._-;\-* #,##0.0_р_._-;_-* &quot;-&quot;??_р_._-;_-@_-" sourceLinked="1"/>
        <c:majorTickMark val="out"/>
        <c:minorTickMark val="none"/>
        <c:tickLblPos val="nextTo"/>
        <c:crossAx val="169976416"/>
        <c:crosses val="autoZero"/>
        <c:crossBetween val="midCat"/>
      </c:valAx>
      <c:spPr>
        <a:ln w="19050">
          <a:solidFill>
            <a:srgbClr val="92D050"/>
          </a:solidFill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8463986635087127E-2"/>
          <c:y val="2.0145097576824995E-2"/>
          <c:w val="0.97602774488242261"/>
          <c:h val="0.8676155130998651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4592602774488241E-2"/>
                  <c:y val="-1.64508271786044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8204829978007107E-4"/>
                  <c:y val="-6.46018646496680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6.3546777195061597E-4"/>
                  <c:y val="-3.97725560321877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4.6650312975807812E-3"/>
                  <c:y val="-4.415530442626391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Лист2!$B$5:$B$37</c:f>
              <c:numCache>
                <c:formatCode>@</c:formatCode>
                <c:ptCount val="33"/>
                <c:pt idx="0" formatCode="General">
                  <c:v>1</c:v>
                </c:pt>
                <c:pt idx="1">
                  <c:v>1</c:v>
                </c:pt>
                <c:pt idx="2" formatCode="General">
                  <c:v>2</c:v>
                </c:pt>
                <c:pt idx="3">
                  <c:v>2</c:v>
                </c:pt>
                <c:pt idx="4" formatCode="General">
                  <c:v>3</c:v>
                </c:pt>
                <c:pt idx="5">
                  <c:v>3</c:v>
                </c:pt>
                <c:pt idx="6" formatCode="General">
                  <c:v>4</c:v>
                </c:pt>
                <c:pt idx="7">
                  <c:v>4</c:v>
                </c:pt>
                <c:pt idx="8" formatCode="General">
                  <c:v>5</c:v>
                </c:pt>
                <c:pt idx="9">
                  <c:v>5</c:v>
                </c:pt>
                <c:pt idx="10" formatCode="General">
                  <c:v>6</c:v>
                </c:pt>
                <c:pt idx="11">
                  <c:v>6</c:v>
                </c:pt>
                <c:pt idx="12" formatCode="General">
                  <c:v>7</c:v>
                </c:pt>
                <c:pt idx="13">
                  <c:v>7</c:v>
                </c:pt>
                <c:pt idx="14" formatCode="General">
                  <c:v>8</c:v>
                </c:pt>
                <c:pt idx="15">
                  <c:v>8</c:v>
                </c:pt>
                <c:pt idx="16" formatCode="General">
                  <c:v>9</c:v>
                </c:pt>
                <c:pt idx="17">
                  <c:v>9</c:v>
                </c:pt>
                <c:pt idx="18" formatCode="General">
                  <c:v>10</c:v>
                </c:pt>
                <c:pt idx="19">
                  <c:v>10</c:v>
                </c:pt>
                <c:pt idx="20" formatCode="General">
                  <c:v>11</c:v>
                </c:pt>
                <c:pt idx="21">
                  <c:v>11</c:v>
                </c:pt>
                <c:pt idx="22" formatCode="General">
                  <c:v>12</c:v>
                </c:pt>
                <c:pt idx="23">
                  <c:v>12</c:v>
                </c:pt>
                <c:pt idx="24" formatCode="General">
                  <c:v>13</c:v>
                </c:pt>
                <c:pt idx="25">
                  <c:v>13</c:v>
                </c:pt>
                <c:pt idx="26" formatCode="General">
                  <c:v>14</c:v>
                </c:pt>
                <c:pt idx="27">
                  <c:v>14</c:v>
                </c:pt>
                <c:pt idx="28" formatCode="General">
                  <c:v>15</c:v>
                </c:pt>
                <c:pt idx="29">
                  <c:v>15</c:v>
                </c:pt>
                <c:pt idx="30" formatCode="General">
                  <c:v>16</c:v>
                </c:pt>
                <c:pt idx="31">
                  <c:v>16</c:v>
                </c:pt>
                <c:pt idx="32" formatCode="General">
                  <c:v>17</c:v>
                </c:pt>
              </c:numCache>
            </c:numRef>
          </c:xVal>
          <c:yVal>
            <c:numRef>
              <c:f>Лист2!$D$5:$D$37</c:f>
              <c:numCache>
                <c:formatCode>_-* #,##0.0_р_._-;\-* #,##0.0_р_._-;_-* "-"??_р_._-;_-@_-</c:formatCode>
                <c:ptCount val="33"/>
                <c:pt idx="0">
                  <c:v>20.677009999999992</c:v>
                </c:pt>
                <c:pt idx="1">
                  <c:v>49.388879999999993</c:v>
                </c:pt>
                <c:pt idx="2">
                  <c:v>49.388879999999993</c:v>
                </c:pt>
                <c:pt idx="3">
                  <c:v>53.085219999999993</c:v>
                </c:pt>
                <c:pt idx="4">
                  <c:v>53.085219999999993</c:v>
                </c:pt>
                <c:pt idx="5">
                  <c:v>53.249219999999994</c:v>
                </c:pt>
                <c:pt idx="6">
                  <c:v>53.249219999999994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607232"/>
        <c:axId val="171609584"/>
      </c:scatterChart>
      <c:valAx>
        <c:axId val="171607232"/>
        <c:scaling>
          <c:orientation val="minMax"/>
          <c:min val="0"/>
        </c:scaling>
        <c:delete val="1"/>
        <c:axPos val="b"/>
        <c:majorGridlines>
          <c:spPr>
            <a:ln w="12700" cap="rnd">
              <a:solidFill>
                <a:srgbClr val="92D050"/>
              </a:solidFill>
              <a:prstDash val="dashDot"/>
            </a:ln>
          </c:spPr>
        </c:majorGridlines>
        <c:numFmt formatCode="General" sourceLinked="1"/>
        <c:majorTickMark val="out"/>
        <c:minorTickMark val="none"/>
        <c:tickLblPos val="nextTo"/>
        <c:crossAx val="171609584"/>
        <c:crosses val="autoZero"/>
        <c:crossBetween val="midCat"/>
        <c:majorUnit val="1"/>
      </c:valAx>
      <c:valAx>
        <c:axId val="171609584"/>
        <c:scaling>
          <c:orientation val="minMax"/>
        </c:scaling>
        <c:delete val="1"/>
        <c:axPos val="l"/>
        <c:majorGridlines>
          <c:spPr>
            <a:ln>
              <a:solidFill>
                <a:srgbClr val="92D050"/>
              </a:solidFill>
            </a:ln>
          </c:spPr>
        </c:majorGridlines>
        <c:numFmt formatCode="_-* #,##0.0_р_._-;\-* #,##0.0_р_._-;_-* &quot;-&quot;??_р_._-;_-@_-" sourceLinked="1"/>
        <c:majorTickMark val="out"/>
        <c:minorTickMark val="none"/>
        <c:tickLblPos val="nextTo"/>
        <c:crossAx val="171607232"/>
        <c:crosses val="autoZero"/>
        <c:crossBetween val="midCat"/>
      </c:valAx>
      <c:spPr>
        <a:ln w="19050">
          <a:solidFill>
            <a:srgbClr val="92D050"/>
          </a:solidFill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Объем</a:t>
            </a:r>
            <a:r>
              <a:rPr lang="ru-RU" baseline="0" dirty="0" smtClean="0"/>
              <a:t> запасов слябов в портах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Оборачиваемость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1Q 2013</c:v>
                </c:pt>
                <c:pt idx="1">
                  <c:v>2Q 2013</c:v>
                </c:pt>
                <c:pt idx="2">
                  <c:v>3Q 2013</c:v>
                </c:pt>
                <c:pt idx="3">
                  <c:v>4Q 2013</c:v>
                </c:pt>
                <c:pt idx="4">
                  <c:v>1Q 2014</c:v>
                </c:pt>
                <c:pt idx="5">
                  <c:v>2Q 2014</c:v>
                </c:pt>
                <c:pt idx="6">
                  <c:v>3Q 2014</c:v>
                </c:pt>
                <c:pt idx="7">
                  <c:v>Цель 2015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25.5</c:v>
                </c:pt>
                <c:pt idx="1">
                  <c:v>24.5</c:v>
                </c:pt>
                <c:pt idx="2">
                  <c:v>23.2</c:v>
                </c:pt>
                <c:pt idx="3">
                  <c:v>28.6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Время производства /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1Q 2013</c:v>
                </c:pt>
                <c:pt idx="1">
                  <c:v>2Q 2013</c:v>
                </c:pt>
                <c:pt idx="2">
                  <c:v>3Q 2013</c:v>
                </c:pt>
                <c:pt idx="3">
                  <c:v>4Q 2013</c:v>
                </c:pt>
                <c:pt idx="4">
                  <c:v>1Q 2014</c:v>
                </c:pt>
                <c:pt idx="5">
                  <c:v>2Q 2014</c:v>
                </c:pt>
                <c:pt idx="6">
                  <c:v>3Q 2014</c:v>
                </c:pt>
                <c:pt idx="7">
                  <c:v>Цель 2015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4" formatCode="0.0">
                  <c:v>10.9</c:v>
                </c:pt>
                <c:pt idx="5" formatCode="0.0">
                  <c:v>11.078333333333333</c:v>
                </c:pt>
                <c:pt idx="6" formatCode="0.0">
                  <c:v>10.199999999999999</c:v>
                </c:pt>
                <c:pt idx="7" formatCode="0.0">
                  <c:v>7.5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Транспортировка ж/д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1Q 2013</c:v>
                </c:pt>
                <c:pt idx="1">
                  <c:v>2Q 2013</c:v>
                </c:pt>
                <c:pt idx="2">
                  <c:v>3Q 2013</c:v>
                </c:pt>
                <c:pt idx="3">
                  <c:v>4Q 2013</c:v>
                </c:pt>
                <c:pt idx="4">
                  <c:v>1Q 2014</c:v>
                </c:pt>
                <c:pt idx="5">
                  <c:v>2Q 2014</c:v>
                </c:pt>
                <c:pt idx="6">
                  <c:v>3Q 2014</c:v>
                </c:pt>
                <c:pt idx="7">
                  <c:v>Цель 2015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4" formatCode="0.0">
                  <c:v>7.3866666666666667</c:v>
                </c:pt>
                <c:pt idx="5" formatCode="0.0">
                  <c:v>5.0999999999999996</c:v>
                </c:pt>
                <c:pt idx="6" formatCode="0.0">
                  <c:v>5.7</c:v>
                </c:pt>
                <c:pt idx="7" formatCode="0.0">
                  <c:v>5.666666666666667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Нахождение в порту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1Q 2013</c:v>
                </c:pt>
                <c:pt idx="1">
                  <c:v>2Q 2013</c:v>
                </c:pt>
                <c:pt idx="2">
                  <c:v>3Q 2013</c:v>
                </c:pt>
                <c:pt idx="3">
                  <c:v>4Q 2013</c:v>
                </c:pt>
                <c:pt idx="4">
                  <c:v>1Q 2014</c:v>
                </c:pt>
                <c:pt idx="5">
                  <c:v>2Q 2014</c:v>
                </c:pt>
                <c:pt idx="6">
                  <c:v>3Q 2014</c:v>
                </c:pt>
                <c:pt idx="7">
                  <c:v>Цель 2015</c:v>
                </c:pt>
              </c:strCache>
            </c:strRef>
          </c:cat>
          <c:val>
            <c:numRef>
              <c:f>Sheet1!$F$2:$F$9</c:f>
              <c:numCache>
                <c:formatCode>General</c:formatCode>
                <c:ptCount val="8"/>
                <c:pt idx="4" formatCode="0.0">
                  <c:v>6.6599999999999993</c:v>
                </c:pt>
                <c:pt idx="5" formatCode="0.0">
                  <c:v>5.0966666666666667</c:v>
                </c:pt>
                <c:pt idx="6" formatCode="0.0">
                  <c:v>4.8208333333333337</c:v>
                </c:pt>
                <c:pt idx="7" formatCode="0.0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182602400"/>
        <c:axId val="182602008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Объем запасов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1Q 2013</c:v>
                </c:pt>
                <c:pt idx="1">
                  <c:v>2Q 2013</c:v>
                </c:pt>
                <c:pt idx="2">
                  <c:v>3Q 2013</c:v>
                </c:pt>
                <c:pt idx="3">
                  <c:v>4Q 2013</c:v>
                </c:pt>
                <c:pt idx="4">
                  <c:v>1Q 2014</c:v>
                </c:pt>
                <c:pt idx="5">
                  <c:v>2Q 2014</c:v>
                </c:pt>
                <c:pt idx="6">
                  <c:v>3Q 2014</c:v>
                </c:pt>
                <c:pt idx="7">
                  <c:v>Цель 2015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340</c:v>
                </c:pt>
                <c:pt idx="1">
                  <c:v>322</c:v>
                </c:pt>
                <c:pt idx="2">
                  <c:v>309</c:v>
                </c:pt>
                <c:pt idx="3">
                  <c:v>444</c:v>
                </c:pt>
                <c:pt idx="4" formatCode="0">
                  <c:v>321.57560000000001</c:v>
                </c:pt>
                <c:pt idx="5" formatCode="0">
                  <c:v>274</c:v>
                </c:pt>
                <c:pt idx="6" formatCode="0">
                  <c:v>267</c:v>
                </c:pt>
                <c:pt idx="7" formatCode="0">
                  <c:v>278.5297333333333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3025976"/>
        <c:axId val="169974064"/>
      </c:lineChart>
      <c:catAx>
        <c:axId val="283025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9974064"/>
        <c:crosses val="autoZero"/>
        <c:auto val="1"/>
        <c:lblAlgn val="ctr"/>
        <c:lblOffset val="100"/>
        <c:noMultiLvlLbl val="0"/>
      </c:catAx>
      <c:valAx>
        <c:axId val="16997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Объем запасов, т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3025976"/>
        <c:crosses val="autoZero"/>
        <c:crossBetween val="between"/>
      </c:valAx>
      <c:valAx>
        <c:axId val="182602008"/>
        <c:scaling>
          <c:orientation val="minMax"/>
          <c:max val="5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Оборачиваемость, дни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2602400"/>
        <c:crosses val="max"/>
        <c:crossBetween val="between"/>
      </c:valAx>
      <c:catAx>
        <c:axId val="1826024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26020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0.51827</cdr:x>
      <cdr:y>0.1539</cdr:y>
    </cdr:from>
    <cdr:to>
      <cdr:x>0.69351</cdr:x>
      <cdr:y>0.41239</cdr:y>
    </cdr:to>
    <cdr:grpSp>
      <cdr:nvGrpSpPr>
        <cdr:cNvPr id="7" name="Group 6"/>
        <cdr:cNvGrpSpPr/>
      </cdr:nvGrpSpPr>
      <cdr:grpSpPr>
        <a:xfrm xmlns:a="http://schemas.openxmlformats.org/drawingml/2006/main">
          <a:off x="5449869" y="742229"/>
          <a:ext cx="1842753" cy="1246652"/>
          <a:chOff x="6015114" y="767175"/>
          <a:chExt cx="1842793" cy="1246644"/>
        </a:xfrm>
      </cdr:grpSpPr>
      <cdr:sp macro="" textlink="">
        <cdr:nvSpPr>
          <cdr:cNvPr id="2" name="Shape 1"/>
          <cdr:cNvSpPr/>
        </cdr:nvSpPr>
        <cdr:spPr>
          <a:xfrm xmlns:a="http://schemas.openxmlformats.org/drawingml/2006/main" rot="16820304" flipV="1">
            <a:off x="6313189" y="469100"/>
            <a:ext cx="1246644" cy="1842793"/>
          </a:xfrm>
          <a:prstGeom xmlns:a="http://schemas.openxmlformats.org/drawingml/2006/main" prst="swooshArrow">
            <a:avLst>
              <a:gd name="adj1" fmla="val 16310"/>
              <a:gd name="adj2" fmla="val 31370"/>
            </a:avLst>
          </a:prstGeom>
          <a:solidFill xmlns:a="http://schemas.openxmlformats.org/drawingml/2006/main">
            <a:srgbClr val="FF0000"/>
          </a:solidFill>
        </cdr:spPr>
        <cdr:style>
          <a:lnRef xmlns:a="http://schemas.openxmlformats.org/drawingml/2006/main" idx="2">
            <a:schemeClr val="lt1">
              <a:hueOff val="0"/>
              <a:satOff val="0"/>
              <a:lumOff val="0"/>
              <a:alphaOff val="0"/>
            </a:schemeClr>
          </a:lnRef>
          <a:fillRef xmlns:a="http://schemas.openxmlformats.org/drawingml/2006/main" idx="1">
            <a:scrgbClr r="0" g="0" b="0"/>
          </a:fillRef>
          <a:effectRef xmlns:a="http://schemas.openxmlformats.org/drawingml/2006/main" idx="0">
            <a:schemeClr val="accent1">
              <a:hueOff val="0"/>
              <a:satOff val="0"/>
              <a:lumOff val="0"/>
              <a:alphaOff val="0"/>
            </a:schemeClr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/>
          <a:p xmlns:a="http://schemas.openxmlformats.org/drawingml/2006/main">
            <a:endParaRPr lang="ru-RU"/>
          </a:p>
        </cdr:txBody>
      </cdr:sp>
      <cdr:grpSp>
        <cdr:nvGrpSpPr>
          <cdr:cNvPr id="3" name="Group 2"/>
          <cdr:cNvGrpSpPr/>
        </cdr:nvGrpSpPr>
        <cdr:grpSpPr>
          <a:xfrm xmlns:a="http://schemas.openxmlformats.org/drawingml/2006/main">
            <a:off x="6177604" y="997527"/>
            <a:ext cx="701779" cy="616704"/>
            <a:chOff x="-4427360" y="-2002771"/>
            <a:chExt cx="701779" cy="616704"/>
          </a:xfrm>
        </cdr:grpSpPr>
        <cdr:sp macro="" textlink="">
          <cdr:nvSpPr>
            <cdr:cNvPr id="4" name="Rectangle 3"/>
            <cdr:cNvSpPr/>
          </cdr:nvSpPr>
          <cdr:spPr>
            <a:xfrm xmlns:a="http://schemas.openxmlformats.org/drawingml/2006/main">
              <a:off x="-4427360" y="-2002771"/>
              <a:ext cx="701779" cy="275884"/>
            </a:xfrm>
            <a:prstGeom xmlns:a="http://schemas.openxmlformats.org/drawingml/2006/main" prst="rect">
              <a:avLst/>
            </a:prstGeom>
          </cdr:spPr>
          <cdr:style>
            <a:lnRef xmlns:a="http://schemas.openxmlformats.org/drawingml/2006/main"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xmlns:a="http://schemas.openxmlformats.org/drawingml/2006/main"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xmlns:a="http://schemas.openxmlformats.org/drawingml/2006/main"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xmlns:a="http://schemas.openxmlformats.org/drawingml/2006/main" idx="minor">
              <a:schemeClr val="tx1">
                <a:hueOff val="0"/>
                <a:satOff val="0"/>
                <a:lumOff val="0"/>
                <a:alphaOff val="0"/>
              </a:schemeClr>
            </a:fontRef>
          </cdr:style>
          <cdr:txBody>
            <a:bodyPr xmlns:a="http://schemas.openxmlformats.org/drawingml/2006/main"/>
            <a:lstStyle xmlns:a="http://schemas.openxmlformats.org/drawingml/2006/main"/>
            <a:p xmlns:a="http://schemas.openxmlformats.org/drawingml/2006/main">
              <a:endParaRPr lang="ru-RU"/>
            </a:p>
          </cdr:txBody>
        </cdr:sp>
        <cdr:sp macro="" textlink="">
          <cdr:nvSpPr>
            <cdr:cNvPr id="5" name="Rectangle 4"/>
            <cdr:cNvSpPr/>
          </cdr:nvSpPr>
          <cdr:spPr>
            <a:xfrm xmlns:a="http://schemas.openxmlformats.org/drawingml/2006/main">
              <a:off x="-4427360" y="-1661951"/>
              <a:ext cx="701779" cy="275884"/>
            </a:xfrm>
            <a:prstGeom xmlns:a="http://schemas.openxmlformats.org/drawingml/2006/main" prst="rect">
              <a:avLst/>
            </a:prstGeom>
          </cdr:spPr>
          <cdr:style>
            <a:lnRef xmlns:a="http://schemas.openxmlformats.org/drawingml/2006/main" idx="0">
              <a:scrgbClr r="0" g="0" b="0"/>
            </a:lnRef>
            <a:fillRef xmlns:a="http://schemas.openxmlformats.org/drawingml/2006/main" idx="0">
              <a:scrgbClr r="0" g="0" b="0"/>
            </a:fillRef>
            <a:effectRef xmlns:a="http://schemas.openxmlformats.org/drawingml/2006/main" idx="0">
              <a:scrgbClr r="0" g="0" b="0"/>
            </a:effectRef>
            <a:fontRef xmlns:a="http://schemas.openxmlformats.org/drawingml/2006/main" idx="minor">
              <a:schemeClr val="tx1">
                <a:hueOff val="0"/>
                <a:satOff val="0"/>
                <a:lumOff val="0"/>
                <a:alphaOff val="0"/>
              </a:schemeClr>
            </a:fontRef>
          </cdr:style>
          <cdr:txBody>
            <a:bodyPr xmlns:a="http://schemas.openxmlformats.org/drawingml/2006/main" spcFirstLastPara="0" vert="horz" wrap="square" lIns="22860" tIns="22860" rIns="22860" bIns="22860" numCol="1" spcCol="1270" anchor="b" anchorCtr="0">
              <a:noAutofit/>
            </a:bodyPr>
            <a:lstStyle xmlns:a="http://schemas.openxmlformats.org/drawingml/2006/main"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 xmlns:a="http://schemas.openxmlformats.org/drawingml/2006/main"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+31%</a:t>
              </a:r>
              <a:endParaRPr lang="ru-RU" sz="1600" kern="1200" dirty="0"/>
            </a:p>
          </cdr:txBody>
        </cdr:sp>
      </cdr:grp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0.03998</cdr:x>
      <cdr:y>0.8421</cdr:y>
    </cdr:from>
    <cdr:to>
      <cdr:x>0.94019</cdr:x>
      <cdr:y>0.84847</cdr:y>
    </cdr:to>
    <cdr:cxnSp macro="">
      <cdr:nvCxnSpPr>
        <cdr:cNvPr id="20" name="Прямая соединительная линия 19"/>
        <cdr:cNvCxnSpPr>
          <a:stCxn xmlns:a="http://schemas.openxmlformats.org/drawingml/2006/main" id="68" idx="0"/>
        </cdr:cNvCxnSpPr>
      </cdr:nvCxnSpPr>
      <cdr:spPr>
        <a:xfrm xmlns:a="http://schemas.openxmlformats.org/drawingml/2006/main" flipH="1" flipV="1">
          <a:off x="301832" y="1855090"/>
          <a:ext cx="6796844" cy="14019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0.94019</cdr:x>
      <cdr:y>0.14845</cdr:y>
    </cdr:from>
    <cdr:to>
      <cdr:x>0.94175</cdr:x>
      <cdr:y>0.84847</cdr:y>
    </cdr:to>
    <cdr:cxnSp macro="">
      <cdr:nvCxnSpPr>
        <cdr:cNvPr id="33" name="Прямая соединительная линия 32"/>
        <cdr:cNvCxnSpPr>
          <a:stCxn xmlns:a="http://schemas.openxmlformats.org/drawingml/2006/main" id="68" idx="0"/>
        </cdr:cNvCxnSpPr>
      </cdr:nvCxnSpPr>
      <cdr:spPr>
        <a:xfrm xmlns:a="http://schemas.openxmlformats.org/drawingml/2006/main" flipV="1">
          <a:off x="7098676" y="327026"/>
          <a:ext cx="11778" cy="1542083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0.03348</cdr:x>
      <cdr:y>0.84672</cdr:y>
    </cdr:from>
    <cdr:to>
      <cdr:x>0.10538</cdr:x>
      <cdr:y>0.91337</cdr:y>
    </cdr:to>
    <cdr:sp macro="" textlink="">
      <cdr:nvSpPr>
        <cdr:cNvPr id="51" name="TextBox 2"/>
        <cdr:cNvSpPr txBox="1"/>
      </cdr:nvSpPr>
      <cdr:spPr>
        <a:xfrm xmlns:a="http://schemas.openxmlformats.org/drawingml/2006/main">
          <a:off x="252781" y="1865267"/>
          <a:ext cx="542897" cy="1468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3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0.08233</cdr:x>
      <cdr:y>0.84813</cdr:y>
    </cdr:from>
    <cdr:to>
      <cdr:x>0.15424</cdr:x>
      <cdr:y>0.91478</cdr:y>
    </cdr:to>
    <cdr:sp macro="" textlink="">
      <cdr:nvSpPr>
        <cdr:cNvPr id="52" name="TextBox 2"/>
        <cdr:cNvSpPr txBox="1"/>
      </cdr:nvSpPr>
      <cdr:spPr>
        <a:xfrm xmlns:a="http://schemas.openxmlformats.org/drawingml/2006/main">
          <a:off x="621633" y="1868359"/>
          <a:ext cx="542897" cy="1468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6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0.13815</cdr:x>
      <cdr:y>0.84955</cdr:y>
    </cdr:from>
    <cdr:to>
      <cdr:x>0.21005</cdr:x>
      <cdr:y>0.91357</cdr:y>
    </cdr:to>
    <cdr:sp macro="" textlink="">
      <cdr:nvSpPr>
        <cdr:cNvPr id="54" name="TextBox 2"/>
        <cdr:cNvSpPr txBox="1"/>
      </cdr:nvSpPr>
      <cdr:spPr>
        <a:xfrm xmlns:a="http://schemas.openxmlformats.org/drawingml/2006/main">
          <a:off x="1043057" y="1871505"/>
          <a:ext cx="542897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9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0.18786</cdr:x>
      <cdr:y>0.84726</cdr:y>
    </cdr:from>
    <cdr:to>
      <cdr:x>0.26797</cdr:x>
      <cdr:y>0.91128</cdr:y>
    </cdr:to>
    <cdr:sp macro="" textlink="">
      <cdr:nvSpPr>
        <cdr:cNvPr id="55" name="TextBox 2"/>
        <cdr:cNvSpPr txBox="1"/>
      </cdr:nvSpPr>
      <cdr:spPr>
        <a:xfrm xmlns:a="http://schemas.openxmlformats.org/drawingml/2006/main">
          <a:off x="1418426" y="1866459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12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0.24198</cdr:x>
      <cdr:y>0.84867</cdr:y>
    </cdr:from>
    <cdr:to>
      <cdr:x>0.32209</cdr:x>
      <cdr:y>0.91268</cdr:y>
    </cdr:to>
    <cdr:sp macro="" textlink="">
      <cdr:nvSpPr>
        <cdr:cNvPr id="56" name="TextBox 2"/>
        <cdr:cNvSpPr txBox="1"/>
      </cdr:nvSpPr>
      <cdr:spPr>
        <a:xfrm xmlns:a="http://schemas.openxmlformats.org/drawingml/2006/main">
          <a:off x="1827034" y="1869551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15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0.29885</cdr:x>
      <cdr:y>0.84867</cdr:y>
    </cdr:from>
    <cdr:to>
      <cdr:x>0.37896</cdr:x>
      <cdr:y>0.91268</cdr:y>
    </cdr:to>
    <cdr:sp macro="" textlink="">
      <cdr:nvSpPr>
        <cdr:cNvPr id="57" name="TextBox 2"/>
        <cdr:cNvSpPr txBox="1"/>
      </cdr:nvSpPr>
      <cdr:spPr>
        <a:xfrm xmlns:a="http://schemas.openxmlformats.org/drawingml/2006/main">
          <a:off x="2256405" y="1869551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18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0.35297</cdr:x>
      <cdr:y>0.84646</cdr:y>
    </cdr:from>
    <cdr:to>
      <cdr:x>0.43308</cdr:x>
      <cdr:y>0.91048</cdr:y>
    </cdr:to>
    <cdr:sp macro="" textlink="">
      <cdr:nvSpPr>
        <cdr:cNvPr id="58" name="TextBox 2"/>
        <cdr:cNvSpPr txBox="1"/>
      </cdr:nvSpPr>
      <cdr:spPr>
        <a:xfrm xmlns:a="http://schemas.openxmlformats.org/drawingml/2006/main">
          <a:off x="2665014" y="1864692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21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0.40814</cdr:x>
      <cdr:y>0.85147</cdr:y>
    </cdr:from>
    <cdr:to>
      <cdr:x>0.48825</cdr:x>
      <cdr:y>0.91549</cdr:y>
    </cdr:to>
    <cdr:sp macro="" textlink="">
      <cdr:nvSpPr>
        <cdr:cNvPr id="59" name="TextBox 2"/>
        <cdr:cNvSpPr txBox="1"/>
      </cdr:nvSpPr>
      <cdr:spPr>
        <a:xfrm xmlns:a="http://schemas.openxmlformats.org/drawingml/2006/main">
          <a:off x="3081573" y="1875735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24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0.46185</cdr:x>
      <cdr:y>0.84787</cdr:y>
    </cdr:from>
    <cdr:to>
      <cdr:x>0.54196</cdr:x>
      <cdr:y>0.91188</cdr:y>
    </cdr:to>
    <cdr:sp macro="" textlink="">
      <cdr:nvSpPr>
        <cdr:cNvPr id="60" name="TextBox 2"/>
        <cdr:cNvSpPr txBox="1"/>
      </cdr:nvSpPr>
      <cdr:spPr>
        <a:xfrm xmlns:a="http://schemas.openxmlformats.org/drawingml/2006/main">
          <a:off x="3487091" y="1867784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27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0.5147</cdr:x>
      <cdr:y>0.84787</cdr:y>
    </cdr:from>
    <cdr:to>
      <cdr:x>0.59481</cdr:x>
      <cdr:y>0.91188</cdr:y>
    </cdr:to>
    <cdr:sp macro="" textlink="">
      <cdr:nvSpPr>
        <cdr:cNvPr id="61" name="TextBox 2"/>
        <cdr:cNvSpPr txBox="1"/>
      </cdr:nvSpPr>
      <cdr:spPr>
        <a:xfrm xmlns:a="http://schemas.openxmlformats.org/drawingml/2006/main">
          <a:off x="3886132" y="1867785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30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0.56717</cdr:x>
      <cdr:y>0.84787</cdr:y>
    </cdr:from>
    <cdr:to>
      <cdr:x>0.64728</cdr:x>
      <cdr:y>0.91188</cdr:y>
    </cdr:to>
    <cdr:sp macro="" textlink="">
      <cdr:nvSpPr>
        <cdr:cNvPr id="62" name="TextBox 2"/>
        <cdr:cNvSpPr txBox="1"/>
      </cdr:nvSpPr>
      <cdr:spPr>
        <a:xfrm xmlns:a="http://schemas.openxmlformats.org/drawingml/2006/main">
          <a:off x="4282315" y="1867784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33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0.62656</cdr:x>
      <cdr:y>0.84927</cdr:y>
    </cdr:from>
    <cdr:to>
      <cdr:x>0.70667</cdr:x>
      <cdr:y>0.91328</cdr:y>
    </cdr:to>
    <cdr:sp macro="" textlink="">
      <cdr:nvSpPr>
        <cdr:cNvPr id="63" name="TextBox 2"/>
        <cdr:cNvSpPr txBox="1"/>
      </cdr:nvSpPr>
      <cdr:spPr>
        <a:xfrm xmlns:a="http://schemas.openxmlformats.org/drawingml/2006/main">
          <a:off x="4730680" y="1870876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36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0.68237</cdr:x>
      <cdr:y>0.85649</cdr:y>
    </cdr:from>
    <cdr:to>
      <cdr:x>0.76248</cdr:x>
      <cdr:y>0.9205</cdr:y>
    </cdr:to>
    <cdr:sp macro="" textlink="">
      <cdr:nvSpPr>
        <cdr:cNvPr id="64" name="TextBox 2"/>
        <cdr:cNvSpPr txBox="1"/>
      </cdr:nvSpPr>
      <cdr:spPr>
        <a:xfrm xmlns:a="http://schemas.openxmlformats.org/drawingml/2006/main">
          <a:off x="5152099" y="1886779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39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0.73924</cdr:x>
      <cdr:y>0.85288</cdr:y>
    </cdr:from>
    <cdr:to>
      <cdr:x>0.81935</cdr:x>
      <cdr:y>0.91689</cdr:y>
    </cdr:to>
    <cdr:sp macro="" textlink="">
      <cdr:nvSpPr>
        <cdr:cNvPr id="65" name="TextBox 2"/>
        <cdr:cNvSpPr txBox="1"/>
      </cdr:nvSpPr>
      <cdr:spPr>
        <a:xfrm xmlns:a="http://schemas.openxmlformats.org/drawingml/2006/main">
          <a:off x="5581469" y="1878827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42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0.78915</cdr:x>
      <cdr:y>0.85067</cdr:y>
    </cdr:from>
    <cdr:to>
      <cdr:x>0.86926</cdr:x>
      <cdr:y>0.91469</cdr:y>
    </cdr:to>
    <cdr:sp macro="" textlink="">
      <cdr:nvSpPr>
        <cdr:cNvPr id="66" name="TextBox 2"/>
        <cdr:cNvSpPr txBox="1"/>
      </cdr:nvSpPr>
      <cdr:spPr>
        <a:xfrm xmlns:a="http://schemas.openxmlformats.org/drawingml/2006/main">
          <a:off x="5958272" y="1873968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45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0.84602</cdr:x>
      <cdr:y>0.85067</cdr:y>
    </cdr:from>
    <cdr:to>
      <cdr:x>0.92613</cdr:x>
      <cdr:y>0.91469</cdr:y>
    </cdr:to>
    <cdr:sp macro="" textlink="">
      <cdr:nvSpPr>
        <cdr:cNvPr id="67" name="TextBox 2"/>
        <cdr:cNvSpPr txBox="1"/>
      </cdr:nvSpPr>
      <cdr:spPr>
        <a:xfrm xmlns:a="http://schemas.openxmlformats.org/drawingml/2006/main">
          <a:off x="6387643" y="1873968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48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0.90013</cdr:x>
      <cdr:y>0.84847</cdr:y>
    </cdr:from>
    <cdr:to>
      <cdr:x>0.98024</cdr:x>
      <cdr:y>0.91248</cdr:y>
    </cdr:to>
    <cdr:sp macro="" textlink="">
      <cdr:nvSpPr>
        <cdr:cNvPr id="68" name="TextBox 2"/>
        <cdr:cNvSpPr txBox="1"/>
      </cdr:nvSpPr>
      <cdr:spPr>
        <a:xfrm xmlns:a="http://schemas.openxmlformats.org/drawingml/2006/main">
          <a:off x="6796251" y="1869109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52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0.04222</cdr:x>
      <cdr:y>0.78478</cdr:y>
    </cdr:from>
    <cdr:to>
      <cdr:x>0.06786</cdr:x>
      <cdr:y>0.78517</cdr:y>
    </cdr:to>
    <cdr:cxnSp macro="">
      <cdr:nvCxnSpPr>
        <cdr:cNvPr id="76" name="Прямая соединительная линия 75"/>
        <cdr:cNvCxnSpPr/>
      </cdr:nvCxnSpPr>
      <cdr:spPr>
        <a:xfrm xmlns:a="http://schemas.openxmlformats.org/drawingml/2006/main" flipH="1">
          <a:off x="318738" y="1728809"/>
          <a:ext cx="193616" cy="86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0.04134</cdr:x>
      <cdr:y>0.78676</cdr:y>
    </cdr:from>
    <cdr:to>
      <cdr:x>0.04169</cdr:x>
      <cdr:y>0.84451</cdr:y>
    </cdr:to>
    <cdr:cxnSp macro="">
      <cdr:nvCxnSpPr>
        <cdr:cNvPr id="79" name="Прямая соединительная линия 78"/>
        <cdr:cNvCxnSpPr/>
      </cdr:nvCxnSpPr>
      <cdr:spPr>
        <a:xfrm xmlns:a="http://schemas.openxmlformats.org/drawingml/2006/main" flipV="1">
          <a:off x="312157" y="1733179"/>
          <a:ext cx="2642" cy="127208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0.07656</cdr:x>
      <cdr:y>0.88328</cdr:y>
    </cdr:from>
    <cdr:to>
      <cdr:x>0.96622</cdr:x>
      <cdr:y>0.979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09449" y="3706033"/>
          <a:ext cx="9406113" cy="4016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0.04015</cdr:x>
      <cdr:y>0.11393</cdr:y>
    </cdr:from>
    <cdr:to>
      <cdr:x>0.23633</cdr:x>
      <cdr:y>0.89726</cdr:y>
    </cdr:to>
    <cdr:grpSp>
      <cdr:nvGrpSpPr>
        <cdr:cNvPr id="4" name="Группа 3"/>
        <cdr:cNvGrpSpPr/>
      </cdr:nvGrpSpPr>
      <cdr:grpSpPr>
        <a:xfrm xmlns:a="http://schemas.openxmlformats.org/drawingml/2006/main">
          <a:off x="303778" y="215473"/>
          <a:ext cx="1484314" cy="1481496"/>
          <a:chOff x="1189349" y="-178505"/>
          <a:chExt cx="1558960" cy="1495334"/>
        </a:xfrm>
      </cdr:grpSpPr>
      <cdr:cxnSp macro="">
        <cdr:nvCxnSpPr>
          <cdr:cNvPr id="20" name="Прямая соединительная линия 19"/>
          <cdr:cNvCxnSpPr/>
        </cdr:nvCxnSpPr>
        <cdr:spPr>
          <a:xfrm xmlns:a="http://schemas.openxmlformats.org/drawingml/2006/main" flipH="1">
            <a:off x="1189349" y="1285928"/>
            <a:ext cx="1529043" cy="4707"/>
          </a:xfrm>
          <a:prstGeom xmlns:a="http://schemas.openxmlformats.org/drawingml/2006/main" prst="line">
            <a:avLst/>
          </a:prstGeom>
          <a:ln xmlns:a="http://schemas.openxmlformats.org/drawingml/2006/main" w="28575">
            <a:solidFill>
              <a:srgbClr val="C0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6" name="Прямая соединительная линия 45"/>
          <cdr:cNvCxnSpPr/>
        </cdr:nvCxnSpPr>
        <cdr:spPr>
          <a:xfrm xmlns:a="http://schemas.openxmlformats.org/drawingml/2006/main" flipH="1" flipV="1">
            <a:off x="2741724" y="-178505"/>
            <a:ext cx="6585" cy="1495334"/>
          </a:xfrm>
          <a:prstGeom xmlns:a="http://schemas.openxmlformats.org/drawingml/2006/main" prst="line">
            <a:avLst/>
          </a:prstGeom>
          <a:ln xmlns:a="http://schemas.openxmlformats.org/drawingml/2006/main" w="28575">
            <a:solidFill>
              <a:srgbClr val="C0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  <cdr:relSizeAnchor xmlns:cdr="http://schemas.openxmlformats.org/drawingml/2006/chartDrawing">
    <cdr:from>
      <cdr:x>0.07632</cdr:x>
      <cdr:y>0.88851</cdr:y>
    </cdr:from>
    <cdr:to>
      <cdr:x>0.14807</cdr:x>
      <cdr:y>0.96325</cdr:y>
    </cdr:to>
    <cdr:sp macro="" textlink="">
      <cdr:nvSpPr>
        <cdr:cNvPr id="37" name="TextBox 2"/>
        <cdr:cNvSpPr txBox="1"/>
      </cdr:nvSpPr>
      <cdr:spPr>
        <a:xfrm xmlns:a="http://schemas.openxmlformats.org/drawingml/2006/main">
          <a:off x="577438" y="1676529"/>
          <a:ext cx="542897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6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0.1322</cdr:x>
      <cdr:y>0.89005</cdr:y>
    </cdr:from>
    <cdr:to>
      <cdr:x>0.20395</cdr:x>
      <cdr:y>0.96479</cdr:y>
    </cdr:to>
    <cdr:sp macro="" textlink="">
      <cdr:nvSpPr>
        <cdr:cNvPr id="38" name="TextBox 2"/>
        <cdr:cNvSpPr txBox="1"/>
      </cdr:nvSpPr>
      <cdr:spPr>
        <a:xfrm xmlns:a="http://schemas.openxmlformats.org/drawingml/2006/main">
          <a:off x="1000207" y="1679434"/>
          <a:ext cx="542897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9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0.1819</cdr:x>
      <cdr:y>0.88851</cdr:y>
    </cdr:from>
    <cdr:to>
      <cdr:x>0.26184</cdr:x>
      <cdr:y>0.96325</cdr:y>
    </cdr:to>
    <cdr:sp macro="" textlink="">
      <cdr:nvSpPr>
        <cdr:cNvPr id="39" name="TextBox 2"/>
        <cdr:cNvSpPr txBox="1"/>
      </cdr:nvSpPr>
      <cdr:spPr>
        <a:xfrm xmlns:a="http://schemas.openxmlformats.org/drawingml/2006/main">
          <a:off x="1376251" y="1676529"/>
          <a:ext cx="604850" cy="141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800" dirty="0" smtClean="0"/>
            <a:t>11 день</a:t>
          </a:r>
          <a:endParaRPr lang="ru-RU" sz="800" dirty="0"/>
        </a:p>
      </cdr:txBody>
    </cdr:sp>
  </cdr:relSizeAnchor>
  <cdr:relSizeAnchor xmlns:cdr="http://schemas.openxmlformats.org/drawingml/2006/chartDrawing">
    <cdr:from>
      <cdr:x>0.03909</cdr:x>
      <cdr:y>0.59948</cdr:y>
    </cdr:from>
    <cdr:to>
      <cdr:x>0.03934</cdr:x>
      <cdr:y>0.89726</cdr:y>
    </cdr:to>
    <cdr:cxnSp macro="">
      <cdr:nvCxnSpPr>
        <cdr:cNvPr id="45" name="Прямая соединительная линия 44"/>
        <cdr:cNvCxnSpPr/>
      </cdr:nvCxnSpPr>
      <cdr:spPr>
        <a:xfrm xmlns:a="http://schemas.openxmlformats.org/drawingml/2006/main" flipH="1" flipV="1">
          <a:off x="295782" y="1133777"/>
          <a:ext cx="1894" cy="563192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0.03802</cdr:x>
      <cdr:y>0.59561</cdr:y>
    </cdr:from>
    <cdr:to>
      <cdr:x>0.0739</cdr:x>
      <cdr:y>0.59917</cdr:y>
    </cdr:to>
    <cdr:cxnSp macro="">
      <cdr:nvCxnSpPr>
        <cdr:cNvPr id="48" name="Прямая соединительная линия 47"/>
        <cdr:cNvCxnSpPr/>
      </cdr:nvCxnSpPr>
      <cdr:spPr>
        <a:xfrm xmlns:a="http://schemas.openxmlformats.org/drawingml/2006/main" flipH="1">
          <a:off x="287681" y="1126462"/>
          <a:ext cx="271448" cy="673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0.61676</cdr:x>
      <cdr:y>0.16004</cdr:y>
    </cdr:from>
    <cdr:to>
      <cdr:x>0.77706</cdr:x>
      <cdr:y>0.41853</cdr:y>
    </cdr:to>
    <cdr:sp macro="" textlink="">
      <cdr:nvSpPr>
        <cdr:cNvPr id="13" name="Shape 12"/>
        <cdr:cNvSpPr/>
      </cdr:nvSpPr>
      <cdr:spPr>
        <a:xfrm xmlns:a="http://schemas.openxmlformats.org/drawingml/2006/main" rot="4779696">
          <a:off x="6705123" y="552344"/>
          <a:ext cx="1246652" cy="1685651"/>
        </a:xfrm>
        <a:prstGeom xmlns:a="http://schemas.openxmlformats.org/drawingml/2006/main" prst="swooshArrow">
          <a:avLst>
            <a:gd name="adj1" fmla="val 16310"/>
            <a:gd name="adj2" fmla="val 31370"/>
          </a:avLst>
        </a:prstGeom>
        <a:solidFill xmlns:a="http://schemas.openxmlformats.org/drawingml/2006/main">
          <a:schemeClr val="accent3"/>
        </a:solidFill>
      </cdr:spPr>
      <cdr:style>
        <a:lnRef xmlns:a="http://schemas.openxmlformats.org/drawingml/2006/main" idx="2">
          <a:schemeClr val="lt1">
            <a:hueOff val="0"/>
            <a:satOff val="0"/>
            <a:lumOff val="0"/>
            <a:alphaOff val="0"/>
          </a:schemeClr>
        </a:lnRef>
        <a:fillRef xmlns:a="http://schemas.openxmlformats.org/drawingml/2006/main" idx="1">
          <a:scrgbClr r="0" g="0" b="0"/>
        </a:fillRef>
        <a:effectRef xmlns:a="http://schemas.openxmlformats.org/drawingml/2006/main" idx="0">
          <a:schemeClr val="accent1"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0.17393</cdr:x>
      <cdr:y>0.10686</cdr:y>
    </cdr:from>
    <cdr:to>
      <cdr:x>0.24067</cdr:x>
      <cdr:y>0.16407</cdr:y>
    </cdr:to>
    <cdr:sp macro="" textlink="">
      <cdr:nvSpPr>
        <cdr:cNvPr id="15" name="Rectangle 14"/>
        <cdr:cNvSpPr/>
      </cdr:nvSpPr>
      <cdr:spPr>
        <a:xfrm xmlns:a="http://schemas.openxmlformats.org/drawingml/2006/main">
          <a:off x="1828988" y="515389"/>
          <a:ext cx="701779" cy="27588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0">
          <a:schemeClr val="dk1">
            <a:alpha val="0"/>
            <a:hueOff val="0"/>
            <a:satOff val="0"/>
            <a:lumOff val="0"/>
            <a:alphaOff val="0"/>
          </a:schemeClr>
        </a:lnRef>
        <a:fillRef xmlns:a="http://schemas.openxmlformats.org/drawingml/2006/main" idx="0">
          <a:schemeClr val="lt1">
            <a:alpha val="0"/>
            <a:hueOff val="0"/>
            <a:satOff val="0"/>
            <a:lumOff val="0"/>
            <a:alphaOff val="0"/>
          </a:schemeClr>
        </a:fillRef>
        <a:effectRef xmlns:a="http://schemas.openxmlformats.org/drawingml/2006/main" idx="0">
          <a:schemeClr val="lt1">
            <a:alpha val="0"/>
            <a:hueOff val="0"/>
            <a:satOff val="0"/>
            <a:lumOff val="0"/>
            <a:alphaOff val="0"/>
          </a:schemeClr>
        </a:effectRef>
        <a:fontRef xmlns:a="http://schemas.openxmlformats.org/drawingml/2006/main" idx="minor">
          <a:schemeClr val="tx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0.61425</cdr:x>
      <cdr:y>0.27578</cdr:y>
    </cdr:from>
    <cdr:to>
      <cdr:x>0.68098</cdr:x>
      <cdr:y>0.33298</cdr:y>
    </cdr:to>
    <cdr:sp macro="" textlink="">
      <cdr:nvSpPr>
        <cdr:cNvPr id="16" name="Rectangle 15"/>
        <cdr:cNvSpPr/>
      </cdr:nvSpPr>
      <cdr:spPr>
        <a:xfrm xmlns:a="http://schemas.openxmlformats.org/drawingml/2006/main">
          <a:off x="6459229" y="1330038"/>
          <a:ext cx="701706" cy="275865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>
            <a:hueOff val="0"/>
            <a:satOff val="0"/>
            <a:lumOff val="0"/>
            <a:alphaOff val="0"/>
          </a:schemeClr>
        </a:fontRef>
      </cdr:style>
      <cdr:txBody>
        <a:bodyPr xmlns:a="http://schemas.openxmlformats.org/drawingml/2006/main" spcFirstLastPara="0" vert="horz" wrap="square" lIns="22860" tIns="22860" rIns="22860" bIns="22860" numCol="1" spcCol="1270" anchor="b" anchorCtr="0">
          <a:noAutofit/>
        </a:bodyPr>
        <a:lstStyle xmlns:a="http://schemas.openxmlformats.org/drawingml/2006/main">
          <a:lvl1pPr marL="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-28%</a:t>
          </a:r>
          <a:endParaRPr lang="ru-RU" sz="1600" kern="1200" dirty="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26.19775" units="1/cm"/>
          <inkml:channelProperty channel="Y" name="resolution" value="434.78262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4-11-11T20:25:50.30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019D86B8-2FD8-4AA8-8CE3-110D0ABD3CD1}" emma:medium="tactile" emma:mode="ink">
          <msink:context xmlns:msink="http://schemas.microsoft.com/ink/2010/main" type="inkDrawing" rotatedBoundingBox="7618,9403 13277,8262 13774,10727 8115,11868" hotPoints="13593,9524 10787,11340 7475,10899 10280,9083" semanticType="enclosure" shapeName="Ellipse"/>
        </emma:interpretation>
      </emma:emma>
    </inkml:annotationXML>
    <inkml:trace contextRef="#ctx0" brushRef="#br0">1186 416 9 0,'-139'94'4'0,"-59"-4"3"0,147-63-6 0,-14 18 2 16,-13 21 1-16,-10 14-1 15,-9 0 1-15,5-1-2 16,9 4 1-16,9 0-1 16,9 1 1-16,10 6-1 15,13 3 0-15,10-3-2 16,13 7 1-16,10 0 0 15,14 0 1-15,8 7-2 16,20 3 1-16,18-3-1 16,13 4 0-16,19-15 0 15,14-6 1-15,19-7-1 0,27-4 1 16,5-17 2-16,18-4 1 16,19-13-1-16,13-11 0 15,15-10 0-15,13-15 0 16,5-12 0-16,18-8 1 15,-4-21-2-15,4-3 0 16,5-11-2-16,-4-13 1 16,-1-14 1-16,-9-18 0 15,-4-6-1-15,-5-7 0 16,-19-4-1-16,-13-10 1 16,-19-11-1-16,-9 0 1 15,-23-3 0-15,-5 0 1 16,-23-14-1-16,-23 4 0 0,-23 6 1 15,-19 11 0-15,-18 0 1 16,-18 7 1-16,-24 10-2 16,-18 3 0-16,-23 11-2 15,-28 18 1-15,-23 6-2 16,-33 14 1-16,-40 14 0 16,-15 28 0-16,-37-1 0 15,-27 22 0-15,-14 10 1 16,-24 14 1-16,-13 20-2 15,-5 14 0-15,5 25-11 16,4 3 0-16,15 7-26 16,-10 21 0-16,28-32 27 15,18 1 0-15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26.19775" units="1/cm"/>
          <inkml:channelProperty channel="Y" name="resolution" value="434.78262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4-11-11T20:26:00.163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329E511E-0728-4E72-B61A-D9C55A7A1EBA}" emma:medium="tactile" emma:mode="ink">
          <msink:context xmlns:msink="http://schemas.microsoft.com/ink/2010/main" type="inkDrawing" rotatedBoundingBox="17608,5470 25918,4994 26097,8121 17788,8598" hotPoints="25857,6652 21640,8453 17196,7322 21413,5520" semanticType="enclosure" shapeName="Ellipse"/>
        </emma:interpretation>
      </emma:emma>
    </inkml:annotationXML>
    <inkml:trace contextRef="#ctx0" brushRef="#br0">2074 279 10 0,'-194'58'5'0,"-37"59"4"0,157-76-6 16,-32 14-1-16,-14 17 1 15,-19 3-1-15,-18 18 0 16,4 10 2-16,10 7 0 16,5 0-1-16,4-4 0 15,14 7-2-15,13 4 0 16,20-4-1-16,17 0 1 16,19-3-1-16,14-4 1 15,24 1 1-15,17 2 0 16,24 5-2-16,14-1 0 15,27-7 1-15,23-13 1 16,42 0-1-16,33-18 1 0,22 4-1 16,33-17 1-16,18-4 0 15,23-3 0-15,14-14 0 16,33 4 0-16,-10-18-1 16,38-6 1-16,3-11-2 15,15-3 0-15,14-17 2 16,4-21 0-16,9-4-1 15,-22-13 0-15,8-3 0 16,-18-11 0-16,-4 0 0 16,-28-27 0-16,-5-3 0 15,-28-15 0-15,-13-6-1 16,-28-4 0-16,-28-6 1 16,-28-11 1-16,-32-3 0 0,-27 10 0 15,-29-7-2-15,-27-7 1 16,-32-3-4-16,-24 7 1 15,-41 0 0-15,-32-4 1 16,-42 0 1-16,-46-3 1 16,-42 17-1-16,-46 4 0 15,-28 10 0-15,-46 17 1 16,-46 13 0-16,-23 32 1 16,-33 16-1-16,-36 25 0 15,-19 17-1-15,-9 24 1 16,-19 27-1-16,-14 31 1 15,1 28-2-15,41 27 1 16,14 4-21-16,27 23 0 0,33 15-7 16,46-29 1-16</inkml:trace>
    <inkml:trace contextRef="#ctx0" brushRef="#br0" timeOffset="-640.6955">3575 1 2 0,'-74'0'1'0,"-32"20"-2"16,69-16 0-16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EA6B1-3BE9-4742-AF85-E766B96751DC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728A2-367D-4A96-A6AF-177BB1E9E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6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728A2-367D-4A96-A6AF-177BB1E9E24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574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887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728A2-367D-4A96-A6AF-177BB1E9E24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950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19251"/>
            <a:ext cx="9144000" cy="2222268"/>
          </a:xfrm>
        </p:spPr>
        <p:txBody>
          <a:bodyPr anchor="ctr"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51044"/>
            <a:ext cx="9144000" cy="1058811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2BF8-220D-41F0-B6BD-D5418519D1FE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119" y="688425"/>
            <a:ext cx="2035762" cy="11213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50119" y="688425"/>
            <a:ext cx="2035762" cy="112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27152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0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8854-8704-41BD-814E-90A84D07D26A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035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4"/>
            <a:ext cx="2628900" cy="59441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4"/>
            <a:ext cx="7734300" cy="594419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4D01-3B2F-43E7-A3D6-33A83AF9B2E9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668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9147492" cy="915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62456"/>
            <a:ext cx="5180012" cy="6650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109786"/>
            <a:ext cx="5180012" cy="4315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62455"/>
            <a:ext cx="5183188" cy="6650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09786"/>
            <a:ext cx="5183188" cy="4315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388B-4829-41B5-BF2C-A42024912250}" type="datetime1">
              <a:rPr lang="ru-RU" smtClean="0"/>
              <a:t>11.11.2014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93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3932237" cy="169227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65126"/>
            <a:ext cx="6172200" cy="60606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368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4FB-0096-4A9B-AFDA-24871BD32E3D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07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C967-6249-447E-BD61-6FB86FA25194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3357" y="6512561"/>
            <a:ext cx="6605286" cy="208914"/>
          </a:xfrm>
        </p:spPr>
        <p:txBody>
          <a:bodyPr/>
          <a:lstStyle/>
          <a:p>
            <a:r>
              <a:rPr lang="ru-RU" dirty="0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144000" cy="911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80344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69631"/>
            <a:ext cx="10515600" cy="142001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A53D-72FC-464E-B224-BD28FFDBB0AA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7424" y="658886"/>
            <a:ext cx="1140051" cy="6279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77424" y="658886"/>
            <a:ext cx="1140051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805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84784"/>
            <a:ext cx="5181600" cy="481761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84784"/>
            <a:ext cx="5181600" cy="481761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55323-7F7E-46E9-A9F9-5FB3037C7F15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20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84784"/>
            <a:ext cx="5181600" cy="2336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84784"/>
            <a:ext cx="5181600" cy="2336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9E21-9B94-4574-9F1C-43A4B7249539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838200" y="4024568"/>
            <a:ext cx="5181600" cy="2284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6172200" y="4024568"/>
            <a:ext cx="5181600" cy="2284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3434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56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9147492" cy="915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83400"/>
            <a:ext cx="5180012" cy="54409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230728"/>
            <a:ext cx="5180012" cy="40785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83399"/>
            <a:ext cx="5183188" cy="54409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30728"/>
            <a:ext cx="5183188" cy="40785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95298-52D1-4AC3-9160-B109DAF27D02}" type="datetime1">
              <a:rPr lang="ru-RU" smtClean="0"/>
              <a:t>11.11.2014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2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D8B2-F208-49A3-9384-0F847BBB3DCF}" type="datetime1">
              <a:rPr lang="ru-RU" smtClean="0"/>
              <a:t>11.11.2014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930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D5348-B7C2-48BF-878F-8C9E06E72211}" type="datetime1">
              <a:rPr lang="ru-RU" smtClean="0"/>
              <a:t>11.11.2014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38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3932237" cy="1692274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65126"/>
            <a:ext cx="6172200" cy="594419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2519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ADE85-6FEE-4C47-84AD-FAA9B662A9F8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5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144000" cy="911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83518"/>
            <a:ext cx="10515600" cy="4822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12560"/>
            <a:ext cx="274320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BF112-6F6C-4F0C-846D-002C303A3CD3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84967" y="6512561"/>
            <a:ext cx="6422066" cy="2089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12560"/>
            <a:ext cx="274320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93259-99D5-40A7-A8CF-04EF9C10C88C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9982200" y="365126"/>
            <a:ext cx="1371600" cy="911224"/>
            <a:chOff x="9982200" y="365126"/>
            <a:chExt cx="1371600" cy="911224"/>
          </a:xfrm>
        </p:grpSpPr>
        <p:sp>
          <p:nvSpPr>
            <p:cNvPr id="9" name="Прямоугольник 6"/>
            <p:cNvSpPr/>
            <p:nvPr/>
          </p:nvSpPr>
          <p:spPr>
            <a:xfrm>
              <a:off x="9982200" y="365126"/>
              <a:ext cx="1371600" cy="911224"/>
            </a:xfrm>
            <a:prstGeom prst="rect">
              <a:avLst/>
            </a:prstGeom>
            <a:solidFill>
              <a:schemeClr val="accent1"/>
            </a:solidFill>
            <a:ln cmpd="dbl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               </a:t>
              </a:r>
              <a:endPara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Группа 4"/>
            <p:cNvGrpSpPr/>
            <p:nvPr/>
          </p:nvGrpSpPr>
          <p:grpSpPr>
            <a:xfrm>
              <a:off x="10157637" y="572294"/>
              <a:ext cx="1020726" cy="496887"/>
              <a:chOff x="7623544" y="150813"/>
              <a:chExt cx="1020726" cy="496887"/>
            </a:xfrm>
            <a:solidFill>
              <a:schemeClr val="accent1"/>
            </a:solidFill>
          </p:grpSpPr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7623544" y="150813"/>
                <a:ext cx="1020726" cy="496887"/>
              </a:xfrm>
              <a:custGeom>
                <a:avLst/>
                <a:gdLst>
                  <a:gd name="T0" fmla="*/ 1 w 1035"/>
                  <a:gd name="T1" fmla="*/ 0 h 469"/>
                  <a:gd name="T2" fmla="*/ 1 w 1035"/>
                  <a:gd name="T3" fmla="*/ 0 h 469"/>
                  <a:gd name="T4" fmla="*/ 1 w 1035"/>
                  <a:gd name="T5" fmla="*/ 0 h 469"/>
                  <a:gd name="T6" fmla="*/ 1 w 1035"/>
                  <a:gd name="T7" fmla="*/ 0 h 469"/>
                  <a:gd name="T8" fmla="*/ 1 w 1035"/>
                  <a:gd name="T9" fmla="*/ 0 h 469"/>
                  <a:gd name="T10" fmla="*/ 1 w 1035"/>
                  <a:gd name="T11" fmla="*/ 0 h 469"/>
                  <a:gd name="T12" fmla="*/ 1 w 1035"/>
                  <a:gd name="T13" fmla="*/ 0 h 469"/>
                  <a:gd name="T14" fmla="*/ 1 w 1035"/>
                  <a:gd name="T15" fmla="*/ 0 h 469"/>
                  <a:gd name="T16" fmla="*/ 1 w 1035"/>
                  <a:gd name="T17" fmla="*/ 0 h 469"/>
                  <a:gd name="T18" fmla="*/ 1 w 1035"/>
                  <a:gd name="T19" fmla="*/ 0 h 469"/>
                  <a:gd name="T20" fmla="*/ 1 w 1035"/>
                  <a:gd name="T21" fmla="*/ 0 h 469"/>
                  <a:gd name="T22" fmla="*/ 1 w 1035"/>
                  <a:gd name="T23" fmla="*/ 0 h 469"/>
                  <a:gd name="T24" fmla="*/ 1 w 1035"/>
                  <a:gd name="T25" fmla="*/ 0 h 469"/>
                  <a:gd name="T26" fmla="*/ 1 w 1035"/>
                  <a:gd name="T27" fmla="*/ 0 h 469"/>
                  <a:gd name="T28" fmla="*/ 1 w 1035"/>
                  <a:gd name="T29" fmla="*/ 0 h 469"/>
                  <a:gd name="T30" fmla="*/ 1 w 1035"/>
                  <a:gd name="T31" fmla="*/ 0 h 469"/>
                  <a:gd name="T32" fmla="*/ 1 w 1035"/>
                  <a:gd name="T33" fmla="*/ 0 h 469"/>
                  <a:gd name="T34" fmla="*/ 1 w 1035"/>
                  <a:gd name="T35" fmla="*/ 0 h 469"/>
                  <a:gd name="T36" fmla="*/ 1 w 1035"/>
                  <a:gd name="T37" fmla="*/ 0 h 469"/>
                  <a:gd name="T38" fmla="*/ 1 w 1035"/>
                  <a:gd name="T39" fmla="*/ 0 h 469"/>
                  <a:gd name="T40" fmla="*/ 1 w 1035"/>
                  <a:gd name="T41" fmla="*/ 0 h 469"/>
                  <a:gd name="T42" fmla="*/ 1 w 1035"/>
                  <a:gd name="T43" fmla="*/ 0 h 469"/>
                  <a:gd name="T44" fmla="*/ 1 w 1035"/>
                  <a:gd name="T45" fmla="*/ 0 h 469"/>
                  <a:gd name="T46" fmla="*/ 1 w 1035"/>
                  <a:gd name="T47" fmla="*/ 0 h 469"/>
                  <a:gd name="T48" fmla="*/ 1 w 1035"/>
                  <a:gd name="T49" fmla="*/ 0 h 469"/>
                  <a:gd name="T50" fmla="*/ 1 w 1035"/>
                  <a:gd name="T51" fmla="*/ 0 h 469"/>
                  <a:gd name="T52" fmla="*/ 1 w 1035"/>
                  <a:gd name="T53" fmla="*/ 0 h 469"/>
                  <a:gd name="T54" fmla="*/ 1 w 1035"/>
                  <a:gd name="T55" fmla="*/ 0 h 469"/>
                  <a:gd name="T56" fmla="*/ 1 w 1035"/>
                  <a:gd name="T57" fmla="*/ 0 h 469"/>
                  <a:gd name="T58" fmla="*/ 1 w 1035"/>
                  <a:gd name="T59" fmla="*/ 0 h 469"/>
                  <a:gd name="T60" fmla="*/ 1 w 1035"/>
                  <a:gd name="T61" fmla="*/ 0 h 469"/>
                  <a:gd name="T62" fmla="*/ 1 w 1035"/>
                  <a:gd name="T63" fmla="*/ 0 h 469"/>
                  <a:gd name="T64" fmla="*/ 1 w 1035"/>
                  <a:gd name="T65" fmla="*/ 0 h 469"/>
                  <a:gd name="T66" fmla="*/ 1 w 1035"/>
                  <a:gd name="T67" fmla="*/ 0 h 469"/>
                  <a:gd name="T68" fmla="*/ 1 w 1035"/>
                  <a:gd name="T69" fmla="*/ 0 h 469"/>
                  <a:gd name="T70" fmla="*/ 1 w 1035"/>
                  <a:gd name="T71" fmla="*/ 0 h 469"/>
                  <a:gd name="T72" fmla="*/ 1 w 1035"/>
                  <a:gd name="T73" fmla="*/ 0 h 469"/>
                  <a:gd name="T74" fmla="*/ 1 w 1035"/>
                  <a:gd name="T75" fmla="*/ 0 h 469"/>
                  <a:gd name="T76" fmla="*/ 1 w 1035"/>
                  <a:gd name="T77" fmla="*/ 0 h 469"/>
                  <a:gd name="T78" fmla="*/ 1 w 1035"/>
                  <a:gd name="T79" fmla="*/ 0 h 469"/>
                  <a:gd name="T80" fmla="*/ 1 w 1035"/>
                  <a:gd name="T81" fmla="*/ 0 h 469"/>
                  <a:gd name="T82" fmla="*/ 1 w 1035"/>
                  <a:gd name="T83" fmla="*/ 0 h 469"/>
                  <a:gd name="T84" fmla="*/ 1 w 1035"/>
                  <a:gd name="T85" fmla="*/ 0 h 46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35"/>
                  <a:gd name="T130" fmla="*/ 0 h 469"/>
                  <a:gd name="T131" fmla="*/ 1035 w 1035"/>
                  <a:gd name="T132" fmla="*/ 469 h 46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35" h="469">
                    <a:moveTo>
                      <a:pt x="1035" y="235"/>
                    </a:moveTo>
                    <a:lnTo>
                      <a:pt x="1034" y="223"/>
                    </a:lnTo>
                    <a:lnTo>
                      <a:pt x="1032" y="211"/>
                    </a:lnTo>
                    <a:lnTo>
                      <a:pt x="1029" y="199"/>
                    </a:lnTo>
                    <a:lnTo>
                      <a:pt x="1025" y="187"/>
                    </a:lnTo>
                    <a:lnTo>
                      <a:pt x="1019" y="176"/>
                    </a:lnTo>
                    <a:lnTo>
                      <a:pt x="1011" y="165"/>
                    </a:lnTo>
                    <a:lnTo>
                      <a:pt x="1003" y="154"/>
                    </a:lnTo>
                    <a:lnTo>
                      <a:pt x="994" y="143"/>
                    </a:lnTo>
                    <a:lnTo>
                      <a:pt x="983" y="133"/>
                    </a:lnTo>
                    <a:lnTo>
                      <a:pt x="972" y="123"/>
                    </a:lnTo>
                    <a:lnTo>
                      <a:pt x="960" y="114"/>
                    </a:lnTo>
                    <a:lnTo>
                      <a:pt x="947" y="104"/>
                    </a:lnTo>
                    <a:lnTo>
                      <a:pt x="932" y="95"/>
                    </a:lnTo>
                    <a:lnTo>
                      <a:pt x="917" y="86"/>
                    </a:lnTo>
                    <a:lnTo>
                      <a:pt x="901" y="77"/>
                    </a:lnTo>
                    <a:lnTo>
                      <a:pt x="883" y="70"/>
                    </a:lnTo>
                    <a:lnTo>
                      <a:pt x="865" y="62"/>
                    </a:lnTo>
                    <a:lnTo>
                      <a:pt x="846" y="55"/>
                    </a:lnTo>
                    <a:lnTo>
                      <a:pt x="827" y="48"/>
                    </a:lnTo>
                    <a:lnTo>
                      <a:pt x="807" y="40"/>
                    </a:lnTo>
                    <a:lnTo>
                      <a:pt x="786" y="34"/>
                    </a:lnTo>
                    <a:lnTo>
                      <a:pt x="764" y="28"/>
                    </a:lnTo>
                    <a:lnTo>
                      <a:pt x="742" y="24"/>
                    </a:lnTo>
                    <a:lnTo>
                      <a:pt x="720" y="20"/>
                    </a:lnTo>
                    <a:lnTo>
                      <a:pt x="696" y="15"/>
                    </a:lnTo>
                    <a:lnTo>
                      <a:pt x="671" y="11"/>
                    </a:lnTo>
                    <a:lnTo>
                      <a:pt x="647" y="8"/>
                    </a:lnTo>
                    <a:lnTo>
                      <a:pt x="622" y="6"/>
                    </a:lnTo>
                    <a:lnTo>
                      <a:pt x="597" y="3"/>
                    </a:lnTo>
                    <a:lnTo>
                      <a:pt x="571" y="2"/>
                    </a:lnTo>
                    <a:lnTo>
                      <a:pt x="544" y="2"/>
                    </a:lnTo>
                    <a:lnTo>
                      <a:pt x="518" y="0"/>
                    </a:lnTo>
                    <a:lnTo>
                      <a:pt x="491" y="2"/>
                    </a:lnTo>
                    <a:lnTo>
                      <a:pt x="464" y="2"/>
                    </a:lnTo>
                    <a:lnTo>
                      <a:pt x="439" y="3"/>
                    </a:lnTo>
                    <a:lnTo>
                      <a:pt x="413" y="6"/>
                    </a:lnTo>
                    <a:lnTo>
                      <a:pt x="389" y="8"/>
                    </a:lnTo>
                    <a:lnTo>
                      <a:pt x="364" y="11"/>
                    </a:lnTo>
                    <a:lnTo>
                      <a:pt x="341" y="15"/>
                    </a:lnTo>
                    <a:lnTo>
                      <a:pt x="317" y="20"/>
                    </a:lnTo>
                    <a:lnTo>
                      <a:pt x="293" y="24"/>
                    </a:lnTo>
                    <a:lnTo>
                      <a:pt x="271" y="28"/>
                    </a:lnTo>
                    <a:lnTo>
                      <a:pt x="249" y="34"/>
                    </a:lnTo>
                    <a:lnTo>
                      <a:pt x="229" y="40"/>
                    </a:lnTo>
                    <a:lnTo>
                      <a:pt x="208" y="48"/>
                    </a:lnTo>
                    <a:lnTo>
                      <a:pt x="189" y="55"/>
                    </a:lnTo>
                    <a:lnTo>
                      <a:pt x="170" y="62"/>
                    </a:lnTo>
                    <a:lnTo>
                      <a:pt x="152" y="70"/>
                    </a:lnTo>
                    <a:lnTo>
                      <a:pt x="136" y="77"/>
                    </a:lnTo>
                    <a:lnTo>
                      <a:pt x="119" y="86"/>
                    </a:lnTo>
                    <a:lnTo>
                      <a:pt x="103" y="95"/>
                    </a:lnTo>
                    <a:lnTo>
                      <a:pt x="88" y="104"/>
                    </a:lnTo>
                    <a:lnTo>
                      <a:pt x="75" y="114"/>
                    </a:lnTo>
                    <a:lnTo>
                      <a:pt x="63" y="123"/>
                    </a:lnTo>
                    <a:lnTo>
                      <a:pt x="52" y="133"/>
                    </a:lnTo>
                    <a:lnTo>
                      <a:pt x="41" y="143"/>
                    </a:lnTo>
                    <a:lnTo>
                      <a:pt x="32" y="154"/>
                    </a:lnTo>
                    <a:lnTo>
                      <a:pt x="24" y="165"/>
                    </a:lnTo>
                    <a:lnTo>
                      <a:pt x="16" y="176"/>
                    </a:lnTo>
                    <a:lnTo>
                      <a:pt x="12" y="187"/>
                    </a:lnTo>
                    <a:lnTo>
                      <a:pt x="6" y="199"/>
                    </a:lnTo>
                    <a:lnTo>
                      <a:pt x="3" y="211"/>
                    </a:lnTo>
                    <a:lnTo>
                      <a:pt x="1" y="223"/>
                    </a:lnTo>
                    <a:lnTo>
                      <a:pt x="0" y="235"/>
                    </a:lnTo>
                    <a:lnTo>
                      <a:pt x="1" y="246"/>
                    </a:lnTo>
                    <a:lnTo>
                      <a:pt x="3" y="258"/>
                    </a:lnTo>
                    <a:lnTo>
                      <a:pt x="6" y="270"/>
                    </a:lnTo>
                    <a:lnTo>
                      <a:pt x="12" y="282"/>
                    </a:lnTo>
                    <a:lnTo>
                      <a:pt x="16" y="293"/>
                    </a:lnTo>
                    <a:lnTo>
                      <a:pt x="24" y="304"/>
                    </a:lnTo>
                    <a:lnTo>
                      <a:pt x="32" y="316"/>
                    </a:lnTo>
                    <a:lnTo>
                      <a:pt x="41" y="326"/>
                    </a:lnTo>
                    <a:lnTo>
                      <a:pt x="52" y="336"/>
                    </a:lnTo>
                    <a:lnTo>
                      <a:pt x="63" y="346"/>
                    </a:lnTo>
                    <a:lnTo>
                      <a:pt x="75" y="357"/>
                    </a:lnTo>
                    <a:lnTo>
                      <a:pt x="88" y="366"/>
                    </a:lnTo>
                    <a:lnTo>
                      <a:pt x="103" y="374"/>
                    </a:lnTo>
                    <a:lnTo>
                      <a:pt x="119" y="383"/>
                    </a:lnTo>
                    <a:lnTo>
                      <a:pt x="136" y="392"/>
                    </a:lnTo>
                    <a:lnTo>
                      <a:pt x="152" y="401"/>
                    </a:lnTo>
                    <a:lnTo>
                      <a:pt x="170" y="408"/>
                    </a:lnTo>
                    <a:lnTo>
                      <a:pt x="189" y="416"/>
                    </a:lnTo>
                    <a:lnTo>
                      <a:pt x="208" y="423"/>
                    </a:lnTo>
                    <a:lnTo>
                      <a:pt x="229" y="429"/>
                    </a:lnTo>
                    <a:lnTo>
                      <a:pt x="249" y="435"/>
                    </a:lnTo>
                    <a:lnTo>
                      <a:pt x="271" y="441"/>
                    </a:lnTo>
                    <a:lnTo>
                      <a:pt x="293" y="447"/>
                    </a:lnTo>
                    <a:lnTo>
                      <a:pt x="317" y="451"/>
                    </a:lnTo>
                    <a:lnTo>
                      <a:pt x="341" y="455"/>
                    </a:lnTo>
                    <a:lnTo>
                      <a:pt x="364" y="458"/>
                    </a:lnTo>
                    <a:lnTo>
                      <a:pt x="389" y="461"/>
                    </a:lnTo>
                    <a:lnTo>
                      <a:pt x="413" y="464"/>
                    </a:lnTo>
                    <a:lnTo>
                      <a:pt x="439" y="466"/>
                    </a:lnTo>
                    <a:lnTo>
                      <a:pt x="464" y="467"/>
                    </a:lnTo>
                    <a:lnTo>
                      <a:pt x="491" y="469"/>
                    </a:lnTo>
                    <a:lnTo>
                      <a:pt x="518" y="469"/>
                    </a:lnTo>
                    <a:lnTo>
                      <a:pt x="544" y="469"/>
                    </a:lnTo>
                    <a:lnTo>
                      <a:pt x="571" y="467"/>
                    </a:lnTo>
                    <a:lnTo>
                      <a:pt x="597" y="466"/>
                    </a:lnTo>
                    <a:lnTo>
                      <a:pt x="622" y="464"/>
                    </a:lnTo>
                    <a:lnTo>
                      <a:pt x="647" y="461"/>
                    </a:lnTo>
                    <a:lnTo>
                      <a:pt x="671" y="458"/>
                    </a:lnTo>
                    <a:lnTo>
                      <a:pt x="696" y="455"/>
                    </a:lnTo>
                    <a:lnTo>
                      <a:pt x="720" y="451"/>
                    </a:lnTo>
                    <a:lnTo>
                      <a:pt x="742" y="447"/>
                    </a:lnTo>
                    <a:lnTo>
                      <a:pt x="764" y="441"/>
                    </a:lnTo>
                    <a:lnTo>
                      <a:pt x="786" y="435"/>
                    </a:lnTo>
                    <a:lnTo>
                      <a:pt x="807" y="429"/>
                    </a:lnTo>
                    <a:lnTo>
                      <a:pt x="827" y="423"/>
                    </a:lnTo>
                    <a:lnTo>
                      <a:pt x="846" y="416"/>
                    </a:lnTo>
                    <a:lnTo>
                      <a:pt x="865" y="408"/>
                    </a:lnTo>
                    <a:lnTo>
                      <a:pt x="883" y="401"/>
                    </a:lnTo>
                    <a:lnTo>
                      <a:pt x="901" y="392"/>
                    </a:lnTo>
                    <a:lnTo>
                      <a:pt x="917" y="383"/>
                    </a:lnTo>
                    <a:lnTo>
                      <a:pt x="932" y="374"/>
                    </a:lnTo>
                    <a:lnTo>
                      <a:pt x="947" y="366"/>
                    </a:lnTo>
                    <a:lnTo>
                      <a:pt x="960" y="357"/>
                    </a:lnTo>
                    <a:lnTo>
                      <a:pt x="972" y="346"/>
                    </a:lnTo>
                    <a:lnTo>
                      <a:pt x="983" y="336"/>
                    </a:lnTo>
                    <a:lnTo>
                      <a:pt x="994" y="326"/>
                    </a:lnTo>
                    <a:lnTo>
                      <a:pt x="1003" y="316"/>
                    </a:lnTo>
                    <a:lnTo>
                      <a:pt x="1011" y="304"/>
                    </a:lnTo>
                    <a:lnTo>
                      <a:pt x="1019" y="293"/>
                    </a:lnTo>
                    <a:lnTo>
                      <a:pt x="1025" y="282"/>
                    </a:lnTo>
                    <a:lnTo>
                      <a:pt x="1029" y="270"/>
                    </a:lnTo>
                    <a:lnTo>
                      <a:pt x="1032" y="258"/>
                    </a:lnTo>
                    <a:lnTo>
                      <a:pt x="1034" y="246"/>
                    </a:lnTo>
                    <a:lnTo>
                      <a:pt x="1035" y="235"/>
                    </a:lnTo>
                  </a:path>
                </a:pathLst>
              </a:custGeom>
              <a:grpFill/>
              <a:ln w="47625" cmpd="dbl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>
                <a:off x="7807914" y="238023"/>
                <a:ext cx="651987" cy="273411"/>
              </a:xfrm>
              <a:prstGeom prst="rect">
                <a:avLst/>
              </a:prstGeom>
              <a:grpFill/>
              <a:ln w="47625" cmpd="dbl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ru-RU" sz="21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НЛМК</a:t>
                </a:r>
                <a:endParaRPr lang="ru-RU" sz="2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3" name="Group 12"/>
          <p:cNvGrpSpPr/>
          <p:nvPr userDrawn="1"/>
        </p:nvGrpSpPr>
        <p:grpSpPr>
          <a:xfrm>
            <a:off x="9982200" y="365126"/>
            <a:ext cx="1371600" cy="911224"/>
            <a:chOff x="9982200" y="365126"/>
            <a:chExt cx="1371600" cy="911224"/>
          </a:xfrm>
        </p:grpSpPr>
        <p:sp>
          <p:nvSpPr>
            <p:cNvPr id="14" name="Прямоугольник 6"/>
            <p:cNvSpPr/>
            <p:nvPr/>
          </p:nvSpPr>
          <p:spPr>
            <a:xfrm>
              <a:off x="9982200" y="365126"/>
              <a:ext cx="1371600" cy="911224"/>
            </a:xfrm>
            <a:prstGeom prst="rect">
              <a:avLst/>
            </a:prstGeom>
            <a:solidFill>
              <a:schemeClr val="accent1"/>
            </a:solidFill>
            <a:ln cmpd="dbl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               </a:t>
              </a:r>
              <a:endPara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Группа 4"/>
            <p:cNvGrpSpPr/>
            <p:nvPr/>
          </p:nvGrpSpPr>
          <p:grpSpPr>
            <a:xfrm>
              <a:off x="10157637" y="572294"/>
              <a:ext cx="1020726" cy="496887"/>
              <a:chOff x="7623544" y="150813"/>
              <a:chExt cx="1020726" cy="496887"/>
            </a:xfrm>
            <a:solidFill>
              <a:schemeClr val="accent1"/>
            </a:solidFill>
          </p:grpSpPr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7623544" y="150813"/>
                <a:ext cx="1020726" cy="496887"/>
              </a:xfrm>
              <a:custGeom>
                <a:avLst/>
                <a:gdLst>
                  <a:gd name="T0" fmla="*/ 1 w 1035"/>
                  <a:gd name="T1" fmla="*/ 0 h 469"/>
                  <a:gd name="T2" fmla="*/ 1 w 1035"/>
                  <a:gd name="T3" fmla="*/ 0 h 469"/>
                  <a:gd name="T4" fmla="*/ 1 w 1035"/>
                  <a:gd name="T5" fmla="*/ 0 h 469"/>
                  <a:gd name="T6" fmla="*/ 1 w 1035"/>
                  <a:gd name="T7" fmla="*/ 0 h 469"/>
                  <a:gd name="T8" fmla="*/ 1 w 1035"/>
                  <a:gd name="T9" fmla="*/ 0 h 469"/>
                  <a:gd name="T10" fmla="*/ 1 w 1035"/>
                  <a:gd name="T11" fmla="*/ 0 h 469"/>
                  <a:gd name="T12" fmla="*/ 1 w 1035"/>
                  <a:gd name="T13" fmla="*/ 0 h 469"/>
                  <a:gd name="T14" fmla="*/ 1 w 1035"/>
                  <a:gd name="T15" fmla="*/ 0 h 469"/>
                  <a:gd name="T16" fmla="*/ 1 w 1035"/>
                  <a:gd name="T17" fmla="*/ 0 h 469"/>
                  <a:gd name="T18" fmla="*/ 1 w 1035"/>
                  <a:gd name="T19" fmla="*/ 0 h 469"/>
                  <a:gd name="T20" fmla="*/ 1 w 1035"/>
                  <a:gd name="T21" fmla="*/ 0 h 469"/>
                  <a:gd name="T22" fmla="*/ 1 w 1035"/>
                  <a:gd name="T23" fmla="*/ 0 h 469"/>
                  <a:gd name="T24" fmla="*/ 1 w 1035"/>
                  <a:gd name="T25" fmla="*/ 0 h 469"/>
                  <a:gd name="T26" fmla="*/ 1 w 1035"/>
                  <a:gd name="T27" fmla="*/ 0 h 469"/>
                  <a:gd name="T28" fmla="*/ 1 w 1035"/>
                  <a:gd name="T29" fmla="*/ 0 h 469"/>
                  <a:gd name="T30" fmla="*/ 1 w 1035"/>
                  <a:gd name="T31" fmla="*/ 0 h 469"/>
                  <a:gd name="T32" fmla="*/ 1 w 1035"/>
                  <a:gd name="T33" fmla="*/ 0 h 469"/>
                  <a:gd name="T34" fmla="*/ 1 w 1035"/>
                  <a:gd name="T35" fmla="*/ 0 h 469"/>
                  <a:gd name="T36" fmla="*/ 1 w 1035"/>
                  <a:gd name="T37" fmla="*/ 0 h 469"/>
                  <a:gd name="T38" fmla="*/ 1 w 1035"/>
                  <a:gd name="T39" fmla="*/ 0 h 469"/>
                  <a:gd name="T40" fmla="*/ 1 w 1035"/>
                  <a:gd name="T41" fmla="*/ 0 h 469"/>
                  <a:gd name="T42" fmla="*/ 1 w 1035"/>
                  <a:gd name="T43" fmla="*/ 0 h 469"/>
                  <a:gd name="T44" fmla="*/ 1 w 1035"/>
                  <a:gd name="T45" fmla="*/ 0 h 469"/>
                  <a:gd name="T46" fmla="*/ 1 w 1035"/>
                  <a:gd name="T47" fmla="*/ 0 h 469"/>
                  <a:gd name="T48" fmla="*/ 1 w 1035"/>
                  <a:gd name="T49" fmla="*/ 0 h 469"/>
                  <a:gd name="T50" fmla="*/ 1 w 1035"/>
                  <a:gd name="T51" fmla="*/ 0 h 469"/>
                  <a:gd name="T52" fmla="*/ 1 w 1035"/>
                  <a:gd name="T53" fmla="*/ 0 h 469"/>
                  <a:gd name="T54" fmla="*/ 1 w 1035"/>
                  <a:gd name="T55" fmla="*/ 0 h 469"/>
                  <a:gd name="T56" fmla="*/ 1 w 1035"/>
                  <a:gd name="T57" fmla="*/ 0 h 469"/>
                  <a:gd name="T58" fmla="*/ 1 w 1035"/>
                  <a:gd name="T59" fmla="*/ 0 h 469"/>
                  <a:gd name="T60" fmla="*/ 1 w 1035"/>
                  <a:gd name="T61" fmla="*/ 0 h 469"/>
                  <a:gd name="T62" fmla="*/ 1 w 1035"/>
                  <a:gd name="T63" fmla="*/ 0 h 469"/>
                  <a:gd name="T64" fmla="*/ 1 w 1035"/>
                  <a:gd name="T65" fmla="*/ 0 h 469"/>
                  <a:gd name="T66" fmla="*/ 1 w 1035"/>
                  <a:gd name="T67" fmla="*/ 0 h 469"/>
                  <a:gd name="T68" fmla="*/ 1 w 1035"/>
                  <a:gd name="T69" fmla="*/ 0 h 469"/>
                  <a:gd name="T70" fmla="*/ 1 w 1035"/>
                  <a:gd name="T71" fmla="*/ 0 h 469"/>
                  <a:gd name="T72" fmla="*/ 1 w 1035"/>
                  <a:gd name="T73" fmla="*/ 0 h 469"/>
                  <a:gd name="T74" fmla="*/ 1 w 1035"/>
                  <a:gd name="T75" fmla="*/ 0 h 469"/>
                  <a:gd name="T76" fmla="*/ 1 w 1035"/>
                  <a:gd name="T77" fmla="*/ 0 h 469"/>
                  <a:gd name="T78" fmla="*/ 1 w 1035"/>
                  <a:gd name="T79" fmla="*/ 0 h 469"/>
                  <a:gd name="T80" fmla="*/ 1 w 1035"/>
                  <a:gd name="T81" fmla="*/ 0 h 469"/>
                  <a:gd name="T82" fmla="*/ 1 w 1035"/>
                  <a:gd name="T83" fmla="*/ 0 h 469"/>
                  <a:gd name="T84" fmla="*/ 1 w 1035"/>
                  <a:gd name="T85" fmla="*/ 0 h 46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35"/>
                  <a:gd name="T130" fmla="*/ 0 h 469"/>
                  <a:gd name="T131" fmla="*/ 1035 w 1035"/>
                  <a:gd name="T132" fmla="*/ 469 h 46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35" h="469">
                    <a:moveTo>
                      <a:pt x="1035" y="235"/>
                    </a:moveTo>
                    <a:lnTo>
                      <a:pt x="1034" y="223"/>
                    </a:lnTo>
                    <a:lnTo>
                      <a:pt x="1032" y="211"/>
                    </a:lnTo>
                    <a:lnTo>
                      <a:pt x="1029" y="199"/>
                    </a:lnTo>
                    <a:lnTo>
                      <a:pt x="1025" y="187"/>
                    </a:lnTo>
                    <a:lnTo>
                      <a:pt x="1019" y="176"/>
                    </a:lnTo>
                    <a:lnTo>
                      <a:pt x="1011" y="165"/>
                    </a:lnTo>
                    <a:lnTo>
                      <a:pt x="1003" y="154"/>
                    </a:lnTo>
                    <a:lnTo>
                      <a:pt x="994" y="143"/>
                    </a:lnTo>
                    <a:lnTo>
                      <a:pt x="983" y="133"/>
                    </a:lnTo>
                    <a:lnTo>
                      <a:pt x="972" y="123"/>
                    </a:lnTo>
                    <a:lnTo>
                      <a:pt x="960" y="114"/>
                    </a:lnTo>
                    <a:lnTo>
                      <a:pt x="947" y="104"/>
                    </a:lnTo>
                    <a:lnTo>
                      <a:pt x="932" y="95"/>
                    </a:lnTo>
                    <a:lnTo>
                      <a:pt x="917" y="86"/>
                    </a:lnTo>
                    <a:lnTo>
                      <a:pt x="901" y="77"/>
                    </a:lnTo>
                    <a:lnTo>
                      <a:pt x="883" y="70"/>
                    </a:lnTo>
                    <a:lnTo>
                      <a:pt x="865" y="62"/>
                    </a:lnTo>
                    <a:lnTo>
                      <a:pt x="846" y="55"/>
                    </a:lnTo>
                    <a:lnTo>
                      <a:pt x="827" y="48"/>
                    </a:lnTo>
                    <a:lnTo>
                      <a:pt x="807" y="40"/>
                    </a:lnTo>
                    <a:lnTo>
                      <a:pt x="786" y="34"/>
                    </a:lnTo>
                    <a:lnTo>
                      <a:pt x="764" y="28"/>
                    </a:lnTo>
                    <a:lnTo>
                      <a:pt x="742" y="24"/>
                    </a:lnTo>
                    <a:lnTo>
                      <a:pt x="720" y="20"/>
                    </a:lnTo>
                    <a:lnTo>
                      <a:pt x="696" y="15"/>
                    </a:lnTo>
                    <a:lnTo>
                      <a:pt x="671" y="11"/>
                    </a:lnTo>
                    <a:lnTo>
                      <a:pt x="647" y="8"/>
                    </a:lnTo>
                    <a:lnTo>
                      <a:pt x="622" y="6"/>
                    </a:lnTo>
                    <a:lnTo>
                      <a:pt x="597" y="3"/>
                    </a:lnTo>
                    <a:lnTo>
                      <a:pt x="571" y="2"/>
                    </a:lnTo>
                    <a:lnTo>
                      <a:pt x="544" y="2"/>
                    </a:lnTo>
                    <a:lnTo>
                      <a:pt x="518" y="0"/>
                    </a:lnTo>
                    <a:lnTo>
                      <a:pt x="491" y="2"/>
                    </a:lnTo>
                    <a:lnTo>
                      <a:pt x="464" y="2"/>
                    </a:lnTo>
                    <a:lnTo>
                      <a:pt x="439" y="3"/>
                    </a:lnTo>
                    <a:lnTo>
                      <a:pt x="413" y="6"/>
                    </a:lnTo>
                    <a:lnTo>
                      <a:pt x="389" y="8"/>
                    </a:lnTo>
                    <a:lnTo>
                      <a:pt x="364" y="11"/>
                    </a:lnTo>
                    <a:lnTo>
                      <a:pt x="341" y="15"/>
                    </a:lnTo>
                    <a:lnTo>
                      <a:pt x="317" y="20"/>
                    </a:lnTo>
                    <a:lnTo>
                      <a:pt x="293" y="24"/>
                    </a:lnTo>
                    <a:lnTo>
                      <a:pt x="271" y="28"/>
                    </a:lnTo>
                    <a:lnTo>
                      <a:pt x="249" y="34"/>
                    </a:lnTo>
                    <a:lnTo>
                      <a:pt x="229" y="40"/>
                    </a:lnTo>
                    <a:lnTo>
                      <a:pt x="208" y="48"/>
                    </a:lnTo>
                    <a:lnTo>
                      <a:pt x="189" y="55"/>
                    </a:lnTo>
                    <a:lnTo>
                      <a:pt x="170" y="62"/>
                    </a:lnTo>
                    <a:lnTo>
                      <a:pt x="152" y="70"/>
                    </a:lnTo>
                    <a:lnTo>
                      <a:pt x="136" y="77"/>
                    </a:lnTo>
                    <a:lnTo>
                      <a:pt x="119" y="86"/>
                    </a:lnTo>
                    <a:lnTo>
                      <a:pt x="103" y="95"/>
                    </a:lnTo>
                    <a:lnTo>
                      <a:pt x="88" y="104"/>
                    </a:lnTo>
                    <a:lnTo>
                      <a:pt x="75" y="114"/>
                    </a:lnTo>
                    <a:lnTo>
                      <a:pt x="63" y="123"/>
                    </a:lnTo>
                    <a:lnTo>
                      <a:pt x="52" y="133"/>
                    </a:lnTo>
                    <a:lnTo>
                      <a:pt x="41" y="143"/>
                    </a:lnTo>
                    <a:lnTo>
                      <a:pt x="32" y="154"/>
                    </a:lnTo>
                    <a:lnTo>
                      <a:pt x="24" y="165"/>
                    </a:lnTo>
                    <a:lnTo>
                      <a:pt x="16" y="176"/>
                    </a:lnTo>
                    <a:lnTo>
                      <a:pt x="12" y="187"/>
                    </a:lnTo>
                    <a:lnTo>
                      <a:pt x="6" y="199"/>
                    </a:lnTo>
                    <a:lnTo>
                      <a:pt x="3" y="211"/>
                    </a:lnTo>
                    <a:lnTo>
                      <a:pt x="1" y="223"/>
                    </a:lnTo>
                    <a:lnTo>
                      <a:pt x="0" y="235"/>
                    </a:lnTo>
                    <a:lnTo>
                      <a:pt x="1" y="246"/>
                    </a:lnTo>
                    <a:lnTo>
                      <a:pt x="3" y="258"/>
                    </a:lnTo>
                    <a:lnTo>
                      <a:pt x="6" y="270"/>
                    </a:lnTo>
                    <a:lnTo>
                      <a:pt x="12" y="282"/>
                    </a:lnTo>
                    <a:lnTo>
                      <a:pt x="16" y="293"/>
                    </a:lnTo>
                    <a:lnTo>
                      <a:pt x="24" y="304"/>
                    </a:lnTo>
                    <a:lnTo>
                      <a:pt x="32" y="316"/>
                    </a:lnTo>
                    <a:lnTo>
                      <a:pt x="41" y="326"/>
                    </a:lnTo>
                    <a:lnTo>
                      <a:pt x="52" y="336"/>
                    </a:lnTo>
                    <a:lnTo>
                      <a:pt x="63" y="346"/>
                    </a:lnTo>
                    <a:lnTo>
                      <a:pt x="75" y="357"/>
                    </a:lnTo>
                    <a:lnTo>
                      <a:pt x="88" y="366"/>
                    </a:lnTo>
                    <a:lnTo>
                      <a:pt x="103" y="374"/>
                    </a:lnTo>
                    <a:lnTo>
                      <a:pt x="119" y="383"/>
                    </a:lnTo>
                    <a:lnTo>
                      <a:pt x="136" y="392"/>
                    </a:lnTo>
                    <a:lnTo>
                      <a:pt x="152" y="401"/>
                    </a:lnTo>
                    <a:lnTo>
                      <a:pt x="170" y="408"/>
                    </a:lnTo>
                    <a:lnTo>
                      <a:pt x="189" y="416"/>
                    </a:lnTo>
                    <a:lnTo>
                      <a:pt x="208" y="423"/>
                    </a:lnTo>
                    <a:lnTo>
                      <a:pt x="229" y="429"/>
                    </a:lnTo>
                    <a:lnTo>
                      <a:pt x="249" y="435"/>
                    </a:lnTo>
                    <a:lnTo>
                      <a:pt x="271" y="441"/>
                    </a:lnTo>
                    <a:lnTo>
                      <a:pt x="293" y="447"/>
                    </a:lnTo>
                    <a:lnTo>
                      <a:pt x="317" y="451"/>
                    </a:lnTo>
                    <a:lnTo>
                      <a:pt x="341" y="455"/>
                    </a:lnTo>
                    <a:lnTo>
                      <a:pt x="364" y="458"/>
                    </a:lnTo>
                    <a:lnTo>
                      <a:pt x="389" y="461"/>
                    </a:lnTo>
                    <a:lnTo>
                      <a:pt x="413" y="464"/>
                    </a:lnTo>
                    <a:lnTo>
                      <a:pt x="439" y="466"/>
                    </a:lnTo>
                    <a:lnTo>
                      <a:pt x="464" y="467"/>
                    </a:lnTo>
                    <a:lnTo>
                      <a:pt x="491" y="469"/>
                    </a:lnTo>
                    <a:lnTo>
                      <a:pt x="518" y="469"/>
                    </a:lnTo>
                    <a:lnTo>
                      <a:pt x="544" y="469"/>
                    </a:lnTo>
                    <a:lnTo>
                      <a:pt x="571" y="467"/>
                    </a:lnTo>
                    <a:lnTo>
                      <a:pt x="597" y="466"/>
                    </a:lnTo>
                    <a:lnTo>
                      <a:pt x="622" y="464"/>
                    </a:lnTo>
                    <a:lnTo>
                      <a:pt x="647" y="461"/>
                    </a:lnTo>
                    <a:lnTo>
                      <a:pt x="671" y="458"/>
                    </a:lnTo>
                    <a:lnTo>
                      <a:pt x="696" y="455"/>
                    </a:lnTo>
                    <a:lnTo>
                      <a:pt x="720" y="451"/>
                    </a:lnTo>
                    <a:lnTo>
                      <a:pt x="742" y="447"/>
                    </a:lnTo>
                    <a:lnTo>
                      <a:pt x="764" y="441"/>
                    </a:lnTo>
                    <a:lnTo>
                      <a:pt x="786" y="435"/>
                    </a:lnTo>
                    <a:lnTo>
                      <a:pt x="807" y="429"/>
                    </a:lnTo>
                    <a:lnTo>
                      <a:pt x="827" y="423"/>
                    </a:lnTo>
                    <a:lnTo>
                      <a:pt x="846" y="416"/>
                    </a:lnTo>
                    <a:lnTo>
                      <a:pt x="865" y="408"/>
                    </a:lnTo>
                    <a:lnTo>
                      <a:pt x="883" y="401"/>
                    </a:lnTo>
                    <a:lnTo>
                      <a:pt x="901" y="392"/>
                    </a:lnTo>
                    <a:lnTo>
                      <a:pt x="917" y="383"/>
                    </a:lnTo>
                    <a:lnTo>
                      <a:pt x="932" y="374"/>
                    </a:lnTo>
                    <a:lnTo>
                      <a:pt x="947" y="366"/>
                    </a:lnTo>
                    <a:lnTo>
                      <a:pt x="960" y="357"/>
                    </a:lnTo>
                    <a:lnTo>
                      <a:pt x="972" y="346"/>
                    </a:lnTo>
                    <a:lnTo>
                      <a:pt x="983" y="336"/>
                    </a:lnTo>
                    <a:lnTo>
                      <a:pt x="994" y="326"/>
                    </a:lnTo>
                    <a:lnTo>
                      <a:pt x="1003" y="316"/>
                    </a:lnTo>
                    <a:lnTo>
                      <a:pt x="1011" y="304"/>
                    </a:lnTo>
                    <a:lnTo>
                      <a:pt x="1019" y="293"/>
                    </a:lnTo>
                    <a:lnTo>
                      <a:pt x="1025" y="282"/>
                    </a:lnTo>
                    <a:lnTo>
                      <a:pt x="1029" y="270"/>
                    </a:lnTo>
                    <a:lnTo>
                      <a:pt x="1032" y="258"/>
                    </a:lnTo>
                    <a:lnTo>
                      <a:pt x="1034" y="246"/>
                    </a:lnTo>
                    <a:lnTo>
                      <a:pt x="1035" y="235"/>
                    </a:lnTo>
                  </a:path>
                </a:pathLst>
              </a:custGeom>
              <a:grpFill/>
              <a:ln w="47625" cmpd="dbl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7807914" y="238023"/>
                <a:ext cx="651987" cy="273411"/>
              </a:xfrm>
              <a:prstGeom prst="rect">
                <a:avLst/>
              </a:prstGeom>
              <a:grpFill/>
              <a:ln w="47625" cmpd="dbl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ru-RU" sz="21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НЛМК</a:t>
                </a:r>
                <a:endParaRPr lang="ru-RU" sz="2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883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41" r:id="rId12"/>
    <p:sldLayoutId id="2147483744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hart" Target="../charts/chart2.xml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customXml" Target="../ink/ink1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С. Лихарев, вице-президент по логистике НЛМК</a:t>
            </a:r>
          </a:p>
          <a:p>
            <a:r>
              <a:rPr lang="ru-RU" smtClean="0"/>
              <a:t>12 октября 2014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2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12945"/>
            <a:ext cx="10515600" cy="2962384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AB2B-8264-4181-BC7A-94A81DE22FCD}" type="datetime1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C7B-E777-47EA-8C90-2E846B4E5E0B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ym typeface="Arial" charset="0"/>
              </a:rPr>
              <a:t>Оптимальный размера судовой партии </a:t>
            </a:r>
            <a:r>
              <a:rPr lang="ru-RU" dirty="0" smtClean="0">
                <a:sym typeface="Arial" charset="0"/>
              </a:rPr>
              <a:t>– </a:t>
            </a:r>
            <a:r>
              <a:rPr lang="ru-RU" dirty="0" smtClean="0">
                <a:sym typeface="Arial" charset="0"/>
              </a:rPr>
              <a:t>баланс объема запасов и стоимости фрахта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0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5045168" y="1766061"/>
            <a:ext cx="4639770" cy="2829047"/>
            <a:chOff x="4911774" y="1672547"/>
            <a:chExt cx="4678281" cy="2829047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4911774" y="1672547"/>
              <a:ext cx="4678281" cy="2829047"/>
              <a:chOff x="3669056" y="1814888"/>
              <a:chExt cx="3799901" cy="2829047"/>
            </a:xfrm>
          </p:grpSpPr>
          <p:sp>
            <p:nvSpPr>
              <p:cNvPr id="10" name="Rectangle 8"/>
              <p:cNvSpPr/>
              <p:nvPr/>
            </p:nvSpPr>
            <p:spPr>
              <a:xfrm flipV="1">
                <a:off x="3669056" y="1814888"/>
                <a:ext cx="3799901" cy="2829047"/>
              </a:xfrm>
              <a:custGeom>
                <a:avLst/>
                <a:gdLst/>
                <a:ahLst/>
                <a:cxnLst/>
                <a:rect l="l" t="t" r="r" b="b"/>
                <a:pathLst>
                  <a:path w="2810554" h="2801562">
                    <a:moveTo>
                      <a:pt x="730164" y="2801562"/>
                    </a:moveTo>
                    <a:lnTo>
                      <a:pt x="2810554" y="2801562"/>
                    </a:lnTo>
                    <a:lnTo>
                      <a:pt x="2810554" y="721172"/>
                    </a:lnTo>
                    <a:lnTo>
                      <a:pt x="2036719" y="721172"/>
                    </a:lnTo>
                    <a:cubicBezTo>
                      <a:pt x="1966204" y="704186"/>
                      <a:pt x="1915104" y="640066"/>
                      <a:pt x="1915104" y="564010"/>
                    </a:cubicBezTo>
                    <a:cubicBezTo>
                      <a:pt x="1915104" y="496850"/>
                      <a:pt x="1960503" y="485293"/>
                      <a:pt x="2012451" y="413156"/>
                    </a:cubicBezTo>
                    <a:cubicBezTo>
                      <a:pt x="2031143" y="376172"/>
                      <a:pt x="2041019" y="334299"/>
                      <a:pt x="2041019" y="290118"/>
                    </a:cubicBezTo>
                    <a:cubicBezTo>
                      <a:pt x="2041019" y="129890"/>
                      <a:pt x="1911128" y="0"/>
                      <a:pt x="1750900" y="0"/>
                    </a:cubicBezTo>
                    <a:cubicBezTo>
                      <a:pt x="1590672" y="0"/>
                      <a:pt x="1460781" y="129890"/>
                      <a:pt x="1460781" y="290118"/>
                    </a:cubicBezTo>
                    <a:cubicBezTo>
                      <a:pt x="1460781" y="333968"/>
                      <a:pt x="1470509" y="375545"/>
                      <a:pt x="1489029" y="412276"/>
                    </a:cubicBezTo>
                    <a:cubicBezTo>
                      <a:pt x="1523298" y="467500"/>
                      <a:pt x="1587995" y="496197"/>
                      <a:pt x="1587995" y="564009"/>
                    </a:cubicBezTo>
                    <a:cubicBezTo>
                      <a:pt x="1587995" y="640600"/>
                      <a:pt x="1536173" y="705087"/>
                      <a:pt x="1464882" y="721172"/>
                    </a:cubicBezTo>
                    <a:lnTo>
                      <a:pt x="730164" y="721172"/>
                    </a:lnTo>
                    <a:lnTo>
                      <a:pt x="730164" y="1423505"/>
                    </a:lnTo>
                    <a:lnTo>
                      <a:pt x="729771" y="1423505"/>
                    </a:lnTo>
                    <a:cubicBezTo>
                      <a:pt x="728046" y="1513475"/>
                      <a:pt x="654470" y="1585765"/>
                      <a:pt x="564009" y="1585765"/>
                    </a:cubicBezTo>
                    <a:cubicBezTo>
                      <a:pt x="496197" y="1585765"/>
                      <a:pt x="467501" y="1521068"/>
                      <a:pt x="412276" y="1486799"/>
                    </a:cubicBezTo>
                    <a:cubicBezTo>
                      <a:pt x="375545" y="1468279"/>
                      <a:pt x="333968" y="1458551"/>
                      <a:pt x="290119" y="1458551"/>
                    </a:cubicBezTo>
                    <a:cubicBezTo>
                      <a:pt x="129890" y="1458551"/>
                      <a:pt x="0" y="1588442"/>
                      <a:pt x="0" y="1748670"/>
                    </a:cubicBezTo>
                    <a:cubicBezTo>
                      <a:pt x="0" y="1908898"/>
                      <a:pt x="129890" y="2038789"/>
                      <a:pt x="290119" y="2038789"/>
                    </a:cubicBezTo>
                    <a:cubicBezTo>
                      <a:pt x="334299" y="2038789"/>
                      <a:pt x="376172" y="2028913"/>
                      <a:pt x="413156" y="2010220"/>
                    </a:cubicBezTo>
                    <a:cubicBezTo>
                      <a:pt x="485293" y="1958273"/>
                      <a:pt x="496851" y="1912873"/>
                      <a:pt x="564010" y="1912873"/>
                    </a:cubicBezTo>
                    <a:cubicBezTo>
                      <a:pt x="655773" y="1912873"/>
                      <a:pt x="730162" y="1987260"/>
                      <a:pt x="730164" y="2079022"/>
                    </a:cubicBezTo>
                    <a:lnTo>
                      <a:pt x="730164" y="2079034"/>
                    </a:lnTo>
                    <a:lnTo>
                      <a:pt x="729510" y="2085521"/>
                    </a:lnTo>
                    <a:lnTo>
                      <a:pt x="730164" y="2085521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extrusionH="317500" prstMaterial="matte">
                <a:bevelT w="63500" h="2540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148375" y="1969979"/>
                <a:ext cx="22216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dirty="0" smtClean="0"/>
                  <a:t>Сбыт – фрахт</a:t>
                </a:r>
                <a:endParaRPr lang="ru-RU" dirty="0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7250915" y="2196970"/>
              <a:ext cx="22173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600" dirty="0"/>
                <a:t>Подход судна в порт к моменту доставки </a:t>
              </a:r>
              <a:r>
                <a:rPr lang="ru-RU" sz="1600" dirty="0" smtClean="0"/>
                <a:t>крайнего вагона</a:t>
              </a:r>
              <a:endParaRPr lang="ru-RU" sz="16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184351" y="3856303"/>
            <a:ext cx="3500587" cy="2115852"/>
            <a:chOff x="6203980" y="3818759"/>
            <a:chExt cx="3462980" cy="2137125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6203980" y="3818759"/>
              <a:ext cx="3462980" cy="2137125"/>
              <a:chOff x="4750383" y="3901103"/>
              <a:chExt cx="2812781" cy="2137125"/>
            </a:xfrm>
          </p:grpSpPr>
          <p:sp>
            <p:nvSpPr>
              <p:cNvPr id="12" name="Rectangle 2"/>
              <p:cNvSpPr/>
              <p:nvPr/>
            </p:nvSpPr>
            <p:spPr>
              <a:xfrm flipH="1">
                <a:off x="4750383" y="3901103"/>
                <a:ext cx="2812781" cy="2137125"/>
              </a:xfrm>
              <a:custGeom>
                <a:avLst/>
                <a:gdLst/>
                <a:ahLst/>
                <a:cxnLst/>
                <a:rect l="l" t="t" r="r" b="b"/>
                <a:pathLst>
                  <a:path w="2080442" h="2080700">
                    <a:moveTo>
                      <a:pt x="2080442" y="1349008"/>
                    </a:moveTo>
                    <a:lnTo>
                      <a:pt x="2080390" y="1349523"/>
                    </a:lnTo>
                    <a:lnTo>
                      <a:pt x="2080390" y="1355495"/>
                    </a:lnTo>
                    <a:lnTo>
                      <a:pt x="2080442" y="1355495"/>
                    </a:lnTo>
                    <a:close/>
                    <a:moveTo>
                      <a:pt x="2080442" y="693479"/>
                    </a:moveTo>
                    <a:lnTo>
                      <a:pt x="2080390" y="693479"/>
                    </a:lnTo>
                    <a:lnTo>
                      <a:pt x="2080390" y="1348739"/>
                    </a:lnTo>
                    <a:cubicBezTo>
                      <a:pt x="2080442" y="1348824"/>
                      <a:pt x="2080442" y="1348910"/>
                      <a:pt x="2080442" y="1348996"/>
                    </a:cubicBezTo>
                    <a:close/>
                    <a:moveTo>
                      <a:pt x="2080390" y="310"/>
                    </a:moveTo>
                    <a:lnTo>
                      <a:pt x="1375516" y="310"/>
                    </a:lnTo>
                    <a:lnTo>
                      <a:pt x="1375516" y="654"/>
                    </a:lnTo>
                    <a:lnTo>
                      <a:pt x="1372104" y="310"/>
                    </a:lnTo>
                    <a:lnTo>
                      <a:pt x="1367482" y="310"/>
                    </a:lnTo>
                    <a:cubicBezTo>
                      <a:pt x="1299708" y="701"/>
                      <a:pt x="1241629" y="41834"/>
                      <a:pt x="1216614" y="100580"/>
                    </a:cubicBezTo>
                    <a:cubicBezTo>
                      <a:pt x="1208472" y="119997"/>
                      <a:pt x="1204053" y="141331"/>
                      <a:pt x="1204053" y="163697"/>
                    </a:cubicBezTo>
                    <a:cubicBezTo>
                      <a:pt x="1204053" y="231509"/>
                      <a:pt x="1268751" y="260205"/>
                      <a:pt x="1303020" y="315430"/>
                    </a:cubicBezTo>
                    <a:cubicBezTo>
                      <a:pt x="1321539" y="352161"/>
                      <a:pt x="1331268" y="393738"/>
                      <a:pt x="1331268" y="437587"/>
                    </a:cubicBezTo>
                    <a:cubicBezTo>
                      <a:pt x="1331268" y="518364"/>
                      <a:pt x="1298256" y="591430"/>
                      <a:pt x="1244868" y="643909"/>
                    </a:cubicBezTo>
                    <a:cubicBezTo>
                      <a:pt x="1192386" y="697207"/>
                      <a:pt x="1119374" y="730164"/>
                      <a:pt x="1038665" y="730164"/>
                    </a:cubicBezTo>
                    <a:cubicBezTo>
                      <a:pt x="878437" y="730164"/>
                      <a:pt x="748546" y="600274"/>
                      <a:pt x="748546" y="440045"/>
                    </a:cubicBezTo>
                    <a:cubicBezTo>
                      <a:pt x="748546" y="396196"/>
                      <a:pt x="758274" y="354619"/>
                      <a:pt x="776794" y="317888"/>
                    </a:cubicBezTo>
                    <a:cubicBezTo>
                      <a:pt x="787925" y="299951"/>
                      <a:pt x="802267" y="284812"/>
                      <a:pt x="816543" y="270207"/>
                    </a:cubicBezTo>
                    <a:cubicBezTo>
                      <a:pt x="825149" y="261036"/>
                      <a:pt x="833206" y="252975"/>
                      <a:pt x="840298" y="245120"/>
                    </a:cubicBezTo>
                    <a:cubicBezTo>
                      <a:pt x="860284" y="223132"/>
                      <a:pt x="875760" y="199322"/>
                      <a:pt x="875760" y="166155"/>
                    </a:cubicBezTo>
                    <a:cubicBezTo>
                      <a:pt x="875760" y="75694"/>
                      <a:pt x="803470" y="2118"/>
                      <a:pt x="713500" y="393"/>
                    </a:cubicBezTo>
                    <a:lnTo>
                      <a:pt x="713500" y="310"/>
                    </a:lnTo>
                    <a:lnTo>
                      <a:pt x="0" y="310"/>
                    </a:lnTo>
                    <a:lnTo>
                      <a:pt x="0" y="2080700"/>
                    </a:lnTo>
                    <a:lnTo>
                      <a:pt x="2080390" y="2080700"/>
                    </a:lnTo>
                    <a:lnTo>
                      <a:pt x="2080390" y="1355495"/>
                    </a:lnTo>
                    <a:lnTo>
                      <a:pt x="2079788" y="1355495"/>
                    </a:lnTo>
                    <a:lnTo>
                      <a:pt x="2080390" y="1349523"/>
                    </a:lnTo>
                    <a:lnTo>
                      <a:pt x="2080390" y="1348739"/>
                    </a:lnTo>
                    <a:cubicBezTo>
                      <a:pt x="2080301" y="1257095"/>
                      <a:pt x="2005966" y="1182847"/>
                      <a:pt x="1914288" y="1182847"/>
                    </a:cubicBezTo>
                    <a:cubicBezTo>
                      <a:pt x="1847129" y="1182847"/>
                      <a:pt x="1835571" y="1228247"/>
                      <a:pt x="1763434" y="1280194"/>
                    </a:cubicBezTo>
                    <a:cubicBezTo>
                      <a:pt x="1726450" y="1298887"/>
                      <a:pt x="1684577" y="1308763"/>
                      <a:pt x="1640397" y="1308763"/>
                    </a:cubicBezTo>
                    <a:cubicBezTo>
                      <a:pt x="1480169" y="1308763"/>
                      <a:pt x="1350278" y="1178872"/>
                      <a:pt x="1350278" y="1018644"/>
                    </a:cubicBezTo>
                    <a:cubicBezTo>
                      <a:pt x="1350278" y="858416"/>
                      <a:pt x="1480169" y="728525"/>
                      <a:pt x="1640397" y="728525"/>
                    </a:cubicBezTo>
                    <a:cubicBezTo>
                      <a:pt x="1684246" y="728525"/>
                      <a:pt x="1725823" y="738253"/>
                      <a:pt x="1762555" y="756773"/>
                    </a:cubicBezTo>
                    <a:cubicBezTo>
                      <a:pt x="1817779" y="791042"/>
                      <a:pt x="1846475" y="855739"/>
                      <a:pt x="1914288" y="855739"/>
                    </a:cubicBezTo>
                    <a:cubicBezTo>
                      <a:pt x="2004748" y="855739"/>
                      <a:pt x="2078324" y="783449"/>
                      <a:pt x="2080049" y="693479"/>
                    </a:cubicBezTo>
                    <a:lnTo>
                      <a:pt x="2080390" y="693479"/>
                    </a:lnTo>
                    <a:close/>
                    <a:moveTo>
                      <a:pt x="722970" y="0"/>
                    </a:moveTo>
                    <a:lnTo>
                      <a:pt x="713500" y="0"/>
                    </a:lnTo>
                    <a:lnTo>
                      <a:pt x="713500" y="310"/>
                    </a:lnTo>
                    <a:lnTo>
                      <a:pt x="724505" y="310"/>
                    </a:lnTo>
                    <a:close/>
                    <a:moveTo>
                      <a:pt x="1369017" y="0"/>
                    </a:moveTo>
                    <a:lnTo>
                      <a:pt x="1356912" y="0"/>
                    </a:lnTo>
                    <a:lnTo>
                      <a:pt x="1355500" y="310"/>
                    </a:lnTo>
                    <a:lnTo>
                      <a:pt x="1367482" y="310"/>
                    </a:lnTo>
                    <a:cubicBezTo>
                      <a:pt x="1367991" y="2"/>
                      <a:pt x="1368504" y="0"/>
                      <a:pt x="1369017" y="0"/>
                    </a:cubicBezTo>
                    <a:close/>
                    <a:moveTo>
                      <a:pt x="1375516" y="0"/>
                    </a:moveTo>
                    <a:lnTo>
                      <a:pt x="1369029" y="0"/>
                    </a:lnTo>
                    <a:lnTo>
                      <a:pt x="1372104" y="310"/>
                    </a:lnTo>
                    <a:lnTo>
                      <a:pt x="1375516" y="31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extrusionH="317500" prstMaterial="matte">
                <a:bevelT w="63500" h="2540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/>
                  <a:t>            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418580" y="5571040"/>
                <a:ext cx="2047521" cy="40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2000" dirty="0" smtClean="0"/>
                  <a:t>Логистика – ж/д</a:t>
                </a:r>
                <a:endParaRPr lang="ru-RU" sz="2000" dirty="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7388309" y="4667822"/>
              <a:ext cx="2159152" cy="839352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pPr algn="r"/>
              <a:r>
                <a:rPr lang="ru-RU" sz="1600" dirty="0" smtClean="0"/>
                <a:t>Транспортировка с фокусом на крайний вагон</a:t>
              </a:r>
              <a:endParaRPr lang="ru-RU" sz="16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846595" y="3092486"/>
            <a:ext cx="4518458" cy="2877537"/>
            <a:chOff x="2727374" y="3015892"/>
            <a:chExt cx="4678281" cy="2877537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2727374" y="3015892"/>
              <a:ext cx="4678281" cy="2877537"/>
              <a:chOff x="1834359" y="3163265"/>
              <a:chExt cx="3799901" cy="2877537"/>
            </a:xfrm>
          </p:grpSpPr>
          <p:sp>
            <p:nvSpPr>
              <p:cNvPr id="11" name="Rectangle 8"/>
              <p:cNvSpPr/>
              <p:nvPr/>
            </p:nvSpPr>
            <p:spPr>
              <a:xfrm flipH="1">
                <a:off x="1834359" y="3163265"/>
                <a:ext cx="3799901" cy="2877537"/>
              </a:xfrm>
              <a:custGeom>
                <a:avLst/>
                <a:gdLst/>
                <a:ahLst/>
                <a:cxnLst/>
                <a:rect l="l" t="t" r="r" b="b"/>
                <a:pathLst>
                  <a:path w="2810554" h="2801562">
                    <a:moveTo>
                      <a:pt x="730164" y="2801562"/>
                    </a:moveTo>
                    <a:lnTo>
                      <a:pt x="2810554" y="2801562"/>
                    </a:lnTo>
                    <a:lnTo>
                      <a:pt x="2810554" y="721172"/>
                    </a:lnTo>
                    <a:lnTo>
                      <a:pt x="2036719" y="721172"/>
                    </a:lnTo>
                    <a:cubicBezTo>
                      <a:pt x="1966204" y="704186"/>
                      <a:pt x="1915104" y="640066"/>
                      <a:pt x="1915104" y="564010"/>
                    </a:cubicBezTo>
                    <a:cubicBezTo>
                      <a:pt x="1915104" y="496850"/>
                      <a:pt x="1960503" y="485293"/>
                      <a:pt x="2012451" y="413156"/>
                    </a:cubicBezTo>
                    <a:cubicBezTo>
                      <a:pt x="2031143" y="376172"/>
                      <a:pt x="2041019" y="334299"/>
                      <a:pt x="2041019" y="290118"/>
                    </a:cubicBezTo>
                    <a:cubicBezTo>
                      <a:pt x="2041019" y="129890"/>
                      <a:pt x="1911128" y="0"/>
                      <a:pt x="1750900" y="0"/>
                    </a:cubicBezTo>
                    <a:cubicBezTo>
                      <a:pt x="1590672" y="0"/>
                      <a:pt x="1460781" y="129890"/>
                      <a:pt x="1460781" y="290118"/>
                    </a:cubicBezTo>
                    <a:cubicBezTo>
                      <a:pt x="1460781" y="333968"/>
                      <a:pt x="1470509" y="375545"/>
                      <a:pt x="1489029" y="412276"/>
                    </a:cubicBezTo>
                    <a:cubicBezTo>
                      <a:pt x="1523298" y="467500"/>
                      <a:pt x="1587995" y="496197"/>
                      <a:pt x="1587995" y="564009"/>
                    </a:cubicBezTo>
                    <a:cubicBezTo>
                      <a:pt x="1587995" y="640600"/>
                      <a:pt x="1536173" y="705087"/>
                      <a:pt x="1464882" y="721172"/>
                    </a:cubicBezTo>
                    <a:lnTo>
                      <a:pt x="730164" y="721172"/>
                    </a:lnTo>
                    <a:lnTo>
                      <a:pt x="730164" y="1423505"/>
                    </a:lnTo>
                    <a:lnTo>
                      <a:pt x="729771" y="1423505"/>
                    </a:lnTo>
                    <a:cubicBezTo>
                      <a:pt x="728046" y="1513475"/>
                      <a:pt x="654470" y="1585765"/>
                      <a:pt x="564009" y="1585765"/>
                    </a:cubicBezTo>
                    <a:cubicBezTo>
                      <a:pt x="496197" y="1585765"/>
                      <a:pt x="467501" y="1521068"/>
                      <a:pt x="412276" y="1486799"/>
                    </a:cubicBezTo>
                    <a:cubicBezTo>
                      <a:pt x="375545" y="1468279"/>
                      <a:pt x="333968" y="1458551"/>
                      <a:pt x="290119" y="1458551"/>
                    </a:cubicBezTo>
                    <a:cubicBezTo>
                      <a:pt x="129890" y="1458551"/>
                      <a:pt x="0" y="1588442"/>
                      <a:pt x="0" y="1748670"/>
                    </a:cubicBezTo>
                    <a:cubicBezTo>
                      <a:pt x="0" y="1908898"/>
                      <a:pt x="129890" y="2038789"/>
                      <a:pt x="290119" y="2038789"/>
                    </a:cubicBezTo>
                    <a:cubicBezTo>
                      <a:pt x="334299" y="2038789"/>
                      <a:pt x="376172" y="2028913"/>
                      <a:pt x="413156" y="2010220"/>
                    </a:cubicBezTo>
                    <a:cubicBezTo>
                      <a:pt x="485293" y="1958273"/>
                      <a:pt x="496851" y="1912873"/>
                      <a:pt x="564010" y="1912873"/>
                    </a:cubicBezTo>
                    <a:cubicBezTo>
                      <a:pt x="655773" y="1912873"/>
                      <a:pt x="730162" y="1987260"/>
                      <a:pt x="730164" y="2079022"/>
                    </a:cubicBezTo>
                    <a:lnTo>
                      <a:pt x="730164" y="2079034"/>
                    </a:lnTo>
                    <a:lnTo>
                      <a:pt x="729510" y="2085521"/>
                    </a:lnTo>
                    <a:lnTo>
                      <a:pt x="730164" y="2085521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extrusionH="317500" prstMaterial="matte">
                <a:bevelT w="63500" h="2540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889016" y="5545663"/>
                <a:ext cx="18452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/>
                  <a:t>Производство</a:t>
                </a:r>
                <a:endParaRPr lang="ru-RU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811737" y="4598635"/>
              <a:ext cx="2191976" cy="830997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r>
                <a:rPr lang="ru-RU" sz="1600" dirty="0" smtClean="0"/>
                <a:t>«</a:t>
              </a:r>
              <a:r>
                <a:rPr lang="ru-RU" sz="1600" dirty="0" err="1" smtClean="0"/>
                <a:t>Безразрывное</a:t>
              </a:r>
              <a:r>
                <a:rPr lang="ru-RU" sz="1600" dirty="0" smtClean="0"/>
                <a:t>» производство </a:t>
              </a:r>
              <a:r>
                <a:rPr lang="ru-RU" sz="1600" dirty="0"/>
                <a:t>судовой </a:t>
              </a:r>
              <a:r>
                <a:rPr lang="ru-RU" sz="1600" dirty="0" smtClean="0"/>
                <a:t>партии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2846596" y="1766061"/>
            <a:ext cx="3387318" cy="2044299"/>
            <a:chOff x="2727374" y="2037213"/>
            <a:chExt cx="3462980" cy="1741941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727374" y="2037213"/>
              <a:ext cx="3462980" cy="1741941"/>
              <a:chOff x="1867453" y="2137609"/>
              <a:chExt cx="2812781" cy="1741941"/>
            </a:xfrm>
          </p:grpSpPr>
          <p:sp>
            <p:nvSpPr>
              <p:cNvPr id="9" name="Rectangle 2"/>
              <p:cNvSpPr/>
              <p:nvPr/>
            </p:nvSpPr>
            <p:spPr>
              <a:xfrm flipV="1">
                <a:off x="1867453" y="2137609"/>
                <a:ext cx="2812781" cy="1741941"/>
              </a:xfrm>
              <a:custGeom>
                <a:avLst/>
                <a:gdLst/>
                <a:ahLst/>
                <a:cxnLst/>
                <a:rect l="l" t="t" r="r" b="b"/>
                <a:pathLst>
                  <a:path w="2080442" h="2080700">
                    <a:moveTo>
                      <a:pt x="1372104" y="310"/>
                    </a:moveTo>
                    <a:lnTo>
                      <a:pt x="1375516" y="310"/>
                    </a:lnTo>
                    <a:lnTo>
                      <a:pt x="1375516" y="0"/>
                    </a:lnTo>
                    <a:lnTo>
                      <a:pt x="1369029" y="0"/>
                    </a:lnTo>
                    <a:close/>
                    <a:moveTo>
                      <a:pt x="713500" y="310"/>
                    </a:moveTo>
                    <a:lnTo>
                      <a:pt x="1367482" y="310"/>
                    </a:lnTo>
                    <a:cubicBezTo>
                      <a:pt x="1367991" y="2"/>
                      <a:pt x="1368504" y="0"/>
                      <a:pt x="1369017" y="0"/>
                    </a:cubicBezTo>
                    <a:lnTo>
                      <a:pt x="713500" y="0"/>
                    </a:lnTo>
                    <a:close/>
                    <a:moveTo>
                      <a:pt x="2080442" y="1348996"/>
                    </a:moveTo>
                    <a:lnTo>
                      <a:pt x="2080442" y="693479"/>
                    </a:lnTo>
                    <a:lnTo>
                      <a:pt x="2080390" y="693479"/>
                    </a:lnTo>
                    <a:lnTo>
                      <a:pt x="2080390" y="1348739"/>
                    </a:lnTo>
                    <a:cubicBezTo>
                      <a:pt x="2080442" y="1348824"/>
                      <a:pt x="2080442" y="1348910"/>
                      <a:pt x="2080442" y="1348996"/>
                    </a:cubicBezTo>
                    <a:close/>
                    <a:moveTo>
                      <a:pt x="2080390" y="1355495"/>
                    </a:moveTo>
                    <a:lnTo>
                      <a:pt x="2080442" y="1355495"/>
                    </a:lnTo>
                    <a:lnTo>
                      <a:pt x="2080442" y="1349008"/>
                    </a:lnTo>
                    <a:lnTo>
                      <a:pt x="2080390" y="1349523"/>
                    </a:lnTo>
                    <a:close/>
                    <a:moveTo>
                      <a:pt x="0" y="2080700"/>
                    </a:moveTo>
                    <a:lnTo>
                      <a:pt x="2080390" y="2080700"/>
                    </a:lnTo>
                    <a:lnTo>
                      <a:pt x="2080390" y="1355495"/>
                    </a:lnTo>
                    <a:lnTo>
                      <a:pt x="2079788" y="1355495"/>
                    </a:lnTo>
                    <a:lnTo>
                      <a:pt x="2080390" y="1349523"/>
                    </a:lnTo>
                    <a:lnTo>
                      <a:pt x="2080390" y="1348739"/>
                    </a:lnTo>
                    <a:cubicBezTo>
                      <a:pt x="2080301" y="1257095"/>
                      <a:pt x="2005966" y="1182847"/>
                      <a:pt x="1914288" y="1182847"/>
                    </a:cubicBezTo>
                    <a:cubicBezTo>
                      <a:pt x="1847129" y="1182847"/>
                      <a:pt x="1835571" y="1228247"/>
                      <a:pt x="1763434" y="1280194"/>
                    </a:cubicBezTo>
                    <a:cubicBezTo>
                      <a:pt x="1726450" y="1298887"/>
                      <a:pt x="1684577" y="1308763"/>
                      <a:pt x="1640397" y="1308763"/>
                    </a:cubicBezTo>
                    <a:cubicBezTo>
                      <a:pt x="1480169" y="1308763"/>
                      <a:pt x="1350278" y="1178872"/>
                      <a:pt x="1350278" y="1018644"/>
                    </a:cubicBezTo>
                    <a:cubicBezTo>
                      <a:pt x="1350278" y="858416"/>
                      <a:pt x="1480169" y="728525"/>
                      <a:pt x="1640397" y="728525"/>
                    </a:cubicBezTo>
                    <a:cubicBezTo>
                      <a:pt x="1684246" y="728525"/>
                      <a:pt x="1725823" y="738253"/>
                      <a:pt x="1762555" y="756773"/>
                    </a:cubicBezTo>
                    <a:cubicBezTo>
                      <a:pt x="1817779" y="791042"/>
                      <a:pt x="1846475" y="855739"/>
                      <a:pt x="1914288" y="855739"/>
                    </a:cubicBezTo>
                    <a:cubicBezTo>
                      <a:pt x="2004748" y="855739"/>
                      <a:pt x="2078324" y="783449"/>
                      <a:pt x="2080049" y="693479"/>
                    </a:cubicBezTo>
                    <a:lnTo>
                      <a:pt x="2080390" y="693479"/>
                    </a:lnTo>
                    <a:lnTo>
                      <a:pt x="2080390" y="310"/>
                    </a:lnTo>
                    <a:lnTo>
                      <a:pt x="1375516" y="310"/>
                    </a:lnTo>
                    <a:lnTo>
                      <a:pt x="1375516" y="654"/>
                    </a:lnTo>
                    <a:lnTo>
                      <a:pt x="1372104" y="310"/>
                    </a:lnTo>
                    <a:lnTo>
                      <a:pt x="1367482" y="310"/>
                    </a:lnTo>
                    <a:cubicBezTo>
                      <a:pt x="1276425" y="835"/>
                      <a:pt x="1202868" y="74904"/>
                      <a:pt x="1202868" y="166154"/>
                    </a:cubicBezTo>
                    <a:cubicBezTo>
                      <a:pt x="1202868" y="233314"/>
                      <a:pt x="1248268" y="244871"/>
                      <a:pt x="1300215" y="317008"/>
                    </a:cubicBezTo>
                    <a:cubicBezTo>
                      <a:pt x="1318908" y="353992"/>
                      <a:pt x="1328784" y="395865"/>
                      <a:pt x="1328784" y="440045"/>
                    </a:cubicBezTo>
                    <a:cubicBezTo>
                      <a:pt x="1328784" y="600274"/>
                      <a:pt x="1198893" y="730164"/>
                      <a:pt x="1038665" y="730164"/>
                    </a:cubicBezTo>
                    <a:cubicBezTo>
                      <a:pt x="878437" y="730164"/>
                      <a:pt x="748546" y="600274"/>
                      <a:pt x="748546" y="440045"/>
                    </a:cubicBezTo>
                    <a:cubicBezTo>
                      <a:pt x="748546" y="396196"/>
                      <a:pt x="758274" y="354619"/>
                      <a:pt x="776794" y="317888"/>
                    </a:cubicBezTo>
                    <a:cubicBezTo>
                      <a:pt x="811063" y="262664"/>
                      <a:pt x="875760" y="233967"/>
                      <a:pt x="875760" y="166155"/>
                    </a:cubicBezTo>
                    <a:cubicBezTo>
                      <a:pt x="875760" y="75694"/>
                      <a:pt x="803470" y="2118"/>
                      <a:pt x="713500" y="393"/>
                    </a:cubicBezTo>
                    <a:lnTo>
                      <a:pt x="713500" y="310"/>
                    </a:lnTo>
                    <a:lnTo>
                      <a:pt x="0" y="31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extrusionH="317500" prstMaterial="matte">
                <a:bevelT w="63500" h="2540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957375" y="2221737"/>
                <a:ext cx="2133600" cy="340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>
                    <a:solidFill>
                      <a:sysClr val="windowText" lastClr="000000"/>
                    </a:solidFill>
                  </a:rPr>
                  <a:t>Сбыт – заказ</a:t>
                </a:r>
                <a:endParaRPr lang="ru-RU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838084" y="2429707"/>
              <a:ext cx="2136972" cy="708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Оптимальный размер и гармоничный состав партии</a:t>
              </a:r>
              <a:endParaRPr lang="ru-RU" sz="1600" dirty="0"/>
            </a:p>
          </p:txBody>
        </p:sp>
      </p:grp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Условие успеха – полная координация действий всех участников процесса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25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069 C 0.00247 -0.00301 0.01093 -0.00486 0.01393 -0.00486 C 0.03281 -0.00486 0.05221 0.02986 0.05221 0.06505 C 0.05221 0.04722 0.06184 0.02986 0.07096 0.02986 C 0.08059 0.02986 0.08971 0.04746 0.08971 0.06505 C 0.08971 0.05602 0.09453 0.04722 0.09934 0.04722 C 0.10416 0.04722 0.10911 0.05579 0.10911 0.06505 C 0.10911 0.06019 0.11158 0.05602 0.11393 0.05602 C 0.1164 0.05602 0.11875 0.06042 0.11875 0.06505 C 0.11875 0.06227 0.11992 0.06019 0.12122 0.06019 C 0.12174 0.06019 0.12369 0.0625 0.12369 0.06505 C 0.12369 0.06343 0.12434 0.06227 0.12487 0.06227 C 0.12487 0.0625 0.12591 0.06343 0.12591 0.06505 C 0.12591 0.06412 0.12591 0.06343 0.12656 0.06343 C 0.12656 0.06389 0.12721 0.06412 0.12721 0.06505 C 0.12721 0.06435 0.12721 0.06412 0.12721 0.06389 C 0.12786 0.06389 0.12786 0.06412 0.12786 0.06435 C 0.12851 0.06435 0.12851 0.06412 0.12851 0.06389 C 0.12916 0.06389 0.12916 0.06412 0.12916 0.06435 " pathEditMode="relative" rAng="0" ptsTypes="AAAAAAAAAAAAAAAAAAA">
                                      <p:cBhvr>
                                        <p:cTn id="6" dur="2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3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5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0.00964 0.00046 C 0.01432 -0.00324 0.02018 0.00463 0.02461 0.00371 C 0.02813 0.00324 0.03359 -0.00741 0.0375 -0.00139 C 0.04102 -0.00903 0.04518 -0.00995 0.05274 -0.01157 L 0.06471 0.08449 L 0.06263 -0.02917 L 0.07031 -0.01759 L 0.07643 -0.01667 L 0.09024 -0.01967 C 0.09714 -0.02129 0.10287 -0.01111 0.10925 -0.01481 C 0.11172 -0.01088 0.11719 -0.00995 0.12057 -0.0125 C 0.12435 -0.01366 0.1263 -0.02523 0.12721 -0.02778 C 0.12917 -0.02592 0.1332 -0.02893 0.13555 -0.02963 L 0.1388 -0.03217 L 0.1457 -0.02917 " pathEditMode="relative" rAng="21180000" ptsTypes="AAAAAAAAAAAAAAAA">
                                      <p:cBhvr>
                                        <p:cTn id="8" dur="2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2" y="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8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C 0.00586 0.01204 0.01263 0.02361 0.01563 0.03889 C 0.01914 0.05648 0.02109 0.07708 0.02318 0.09722 C 0.02526 0.11713 0.02435 0.13541 0.02344 0.15463 C 0.02253 0.17153 0.02057 0.19097 0.0168 0.20717 C 0.01289 0.22315 0.00625 0.2375 -0.00117 0.24676 C -0.00794 0.25741 -0.01602 0.26458 -0.02461 0.26805 C -0.03255 0.27222 -0.04102 0.27291 -0.04909 0.27083 C -0.05755 0.26805 -0.06549 0.26088 -0.0724 0.2493 C -0.07865 0.23889 -0.0849 0.2243 -0.08828 0.20764 C -0.09232 0.19236 -0.0944 0.17037 -0.09505 0.15208 C -0.09596 0.13541 -0.09583 0.11481 -0.09284 0.09676 C -0.08997 0.08148 -0.08372 0.06736 -0.07578 0.05972 C -0.06758 0.05555 -0.05859 0.06065 -0.05273 0.07106 C -0.04766 0.08148 -0.04349 0.09791 -0.04219 0.11852 C -0.04154 0.13958 -0.04193 0.15903 -0.04492 0.17569 C -0.04779 0.19166 -0.04714 0.19398 -0.06055 0.21597 C -0.0724 0.23981 -0.08542 0.23403 -0.0931 0.23634 C -0.10039 0.23704 -0.10729 0.23125 -0.11497 0.22569 C -0.1237 0.21921 -0.13099 0.20509 -0.13646 0.19282 C -0.14154 0.18055 -0.14427 0.16504 -0.14766 0.14074 C -0.15039 0.11481 -0.15052 0.10208 -0.1513 0.0831 C -0.15182 0.06458 -0.15234 0.04467 -0.15286 0.02662 " pathEditMode="relative" rAng="21420000" ptsTypes="AAAAAAAAAAAAAAAAAAAAAAA">
                                      <p:cBhvr>
                                        <p:cTn id="10" dur="2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37" y="1398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5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81481E-6 C -0.00377 -0.03612 -0.03685 -0.05186 -0.07396 -0.03357 C -0.10976 -0.01713 -0.13893 0.0243 -0.13529 0.05972 C -0.13255 0.09282 -0.10456 0.10949 -0.07083 0.09375 C -0.04023 0.0787 -0.01484 0.04351 -0.01771 0.01296 C -0.02005 -0.01482 -0.04388 -0.0294 -0.07226 -0.01644 C -0.09857 -0.00417 -0.12018 0.02592 -0.11758 0.05115 C -0.11523 0.07407 -0.09609 0.08726 -0.07292 0.07569 C -0.05156 0.06574 -0.03398 0.04236 -0.03568 0.02152 C -0.03763 0.00324 -0.05208 -0.00788 -0.07044 0.00092 C -0.08672 0.00879 -0.10104 0.02685 -0.09948 0.04259 C -0.09844 0.05625 -0.08802 0.06458 -0.07448 0.0581 C -0.06341 0.05324 -0.05286 0.0412 -0.05404 0.03055 C -0.0543 0.02152 -0.06029 0.01504 -0.06888 0.01851 C -0.07526 0.02199 -0.08151 0.02754 -0.08177 0.03402 C -0.08164 0.03796 -0.08008 0.0412 -0.0763 0.04097 C -0.07461 0.0405 -0.07344 0.03981 -0.07187 0.03865 " pathEditMode="relative" rAng="20580000" ptsTypes="AAAAAAAAAAAAAAAAA">
                                      <p:cBhvr>
                                        <p:cTn id="12" dur="2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10" y="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езультаты оптимизации</a:t>
            </a:r>
            <a:endParaRPr lang="ru-RU" dirty="0"/>
          </a:p>
        </p:txBody>
      </p:sp>
      <p:graphicFrame>
        <p:nvGraphicFramePr>
          <p:cNvPr id="10" name="Объект 1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06170893"/>
              </p:ext>
            </p:extLst>
          </p:nvPr>
        </p:nvGraphicFramePr>
        <p:xfrm>
          <a:off x="838200" y="1484313"/>
          <a:ext cx="5211173" cy="233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2120"/>
                <a:gridCol w="714103"/>
                <a:gridCol w="870857"/>
                <a:gridCol w="734291"/>
                <a:gridCol w="1169802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Наименование фактора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Порт «Новороссийск»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55316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2013г.</a:t>
                      </a:r>
                      <a:endParaRPr lang="ru-RU" sz="1100" dirty="0"/>
                    </a:p>
                  </a:txBody>
                  <a:tcPr anchor="ctr"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 кв. 2014г.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 кв. 2014г.</a:t>
                      </a:r>
                      <a:endParaRPr lang="ru-RU" sz="11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Нормативы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Общее время выхода судовой партии (Т1)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24,7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24,36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25,14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</a:t>
                      </a:r>
                      <a:r>
                        <a:rPr lang="en-US" sz="1100" dirty="0" smtClean="0"/>
                        <a:t>5</a:t>
                      </a:r>
                      <a:r>
                        <a:rPr lang="ru-RU" sz="1100" dirty="0" smtClean="0"/>
                        <a:t>,</a:t>
                      </a:r>
                      <a:r>
                        <a:rPr lang="en-US" sz="1100" dirty="0" smtClean="0"/>
                        <a:t>4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Ж/д перевозка (Т2)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5,45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 smtClean="0">
                          <a:effectLst/>
                        </a:rPr>
                        <a:t>10,3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Нахождение в порту (Т3)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8,46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5,91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/>
                        <a:t>Оборачиваемость, дни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26,2</a:t>
                      </a:r>
                      <a:endParaRPr lang="ru-RU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28,4</a:t>
                      </a:r>
                      <a:endParaRPr lang="ru-RU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ru-RU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20</a:t>
                      </a:r>
                      <a:r>
                        <a:rPr lang="en-US" sz="1100" b="0" dirty="0" smtClean="0"/>
                        <a:t>,7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" name="Объект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45172310"/>
              </p:ext>
            </p:extLst>
          </p:nvPr>
        </p:nvGraphicFramePr>
        <p:xfrm>
          <a:off x="6172200" y="1484313"/>
          <a:ext cx="5181600" cy="233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8726"/>
                <a:gridCol w="731520"/>
                <a:gridCol w="862148"/>
                <a:gridCol w="862941"/>
                <a:gridCol w="946265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Наименование фактора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Порт «Санкт-Петербург»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35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2013г.</a:t>
                      </a:r>
                      <a:endParaRPr lang="ru-RU" sz="1100" dirty="0"/>
                    </a:p>
                  </a:txBody>
                  <a:tcPr anchor="ctr"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 кв. 2014г.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/>
                        <a:t>2 кв. 2014г.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Нормативы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Общее время выхода судовой партии (Т1)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16,34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17,42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15,52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8,7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Ж/д перевозка (Т2)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5,48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5,59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Нахождение в порту (Т3)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3,95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5,47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/>
                        <a:t>Оборачиваемость, дни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17,6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19,8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15,8</a:t>
                      </a:r>
                      <a:endParaRPr lang="ru-RU" sz="11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15</a:t>
                      </a:r>
                      <a:r>
                        <a:rPr lang="en-US" sz="1100" b="0" dirty="0" smtClean="0"/>
                        <a:t>,</a:t>
                      </a:r>
                      <a:r>
                        <a:rPr lang="ru-RU" sz="1100" b="0" dirty="0" smtClean="0"/>
                        <a:t>3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9E21-9B94-4574-9F1C-43A4B7249539}" type="datetime1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12" name="Объект 15"/>
          <p:cNvGraphicFramePr>
            <a:graphicFrameLocks noGrp="1"/>
          </p:cNvGraphicFramePr>
          <p:nvPr>
            <p:ph sz="half" idx="13"/>
            <p:extLst>
              <p:ext uri="{D42A27DB-BD31-4B8C-83A1-F6EECF244321}">
                <p14:modId xmlns:p14="http://schemas.microsoft.com/office/powerpoint/2010/main" val="2663381770"/>
              </p:ext>
            </p:extLst>
          </p:nvPr>
        </p:nvGraphicFramePr>
        <p:xfrm>
          <a:off x="838200" y="4024313"/>
          <a:ext cx="5181600" cy="2194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994"/>
                <a:gridCol w="740229"/>
                <a:gridCol w="870857"/>
                <a:gridCol w="838200"/>
                <a:gridCol w="1036320"/>
              </a:tblGrid>
              <a:tr h="2939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Наименование</a:t>
                      </a:r>
                      <a:r>
                        <a:rPr lang="ru-RU" sz="1100" baseline="0" dirty="0" smtClean="0"/>
                        <a:t> фактора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Порт «Туапсе»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396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2013г.</a:t>
                      </a:r>
                      <a:endParaRPr lang="ru-RU" sz="1100" dirty="0"/>
                    </a:p>
                  </a:txBody>
                  <a:tcPr anchor="ctr"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 кв. 2014г.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/>
                        <a:t>2 кв. 2014г.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Нормативы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Общее время выхода судовой партии (Т1)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25,13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22,18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 smtClean="0">
                          <a:effectLst/>
                        </a:rPr>
                        <a:t>25,81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15,9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Ж/д перевозка (Т2)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7,51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6,27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 smtClean="0">
                          <a:effectLst/>
                        </a:rPr>
                        <a:t>5,38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Нахождение в порту (Т3)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8,09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8,6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 smtClean="0">
                          <a:effectLst/>
                        </a:rPr>
                        <a:t>6,54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5798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Оборачиваемость, дни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28,2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26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24,9</a:t>
                      </a:r>
                      <a:endParaRPr lang="ru-RU" sz="11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22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21" name="Объект 15"/>
          <p:cNvGraphicFramePr>
            <a:graphicFrameLocks noGrp="1"/>
          </p:cNvGraphicFramePr>
          <p:nvPr>
            <p:ph sz="half" idx="14"/>
            <p:extLst>
              <p:ext uri="{D42A27DB-BD31-4B8C-83A1-F6EECF244321}">
                <p14:modId xmlns:p14="http://schemas.microsoft.com/office/powerpoint/2010/main" val="1898952042"/>
              </p:ext>
            </p:extLst>
          </p:nvPr>
        </p:nvGraphicFramePr>
        <p:xfrm>
          <a:off x="6172200" y="4024313"/>
          <a:ext cx="5181600" cy="2138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994"/>
                <a:gridCol w="740229"/>
                <a:gridCol w="870857"/>
                <a:gridCol w="838200"/>
                <a:gridCol w="1036320"/>
              </a:tblGrid>
              <a:tr h="2939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Наименование</a:t>
                      </a:r>
                      <a:r>
                        <a:rPr lang="ru-RU" sz="1100" baseline="0" dirty="0" smtClean="0"/>
                        <a:t> фактора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100" dirty="0" err="1" smtClean="0"/>
                        <a:t>Общиее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396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2013г.</a:t>
                      </a:r>
                      <a:endParaRPr lang="ru-RU" sz="1100" dirty="0"/>
                    </a:p>
                  </a:txBody>
                  <a:tcPr anchor="ctr"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 кв. 2014г.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/>
                        <a:t>2 кв. 2014г.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Нормативы</a:t>
                      </a:r>
                      <a:endParaRPr lang="ru-RU" sz="11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18318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Оборачиваемость, дни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25</a:t>
                      </a:r>
                      <a:endParaRPr lang="ru-RU" sz="1100" b="0" dirty="0"/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25</a:t>
                      </a:r>
                      <a:endParaRPr lang="ru-RU" sz="1100" b="0" dirty="0"/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21</a:t>
                      </a:r>
                      <a:endParaRPr lang="ru-RU" sz="1100" b="1" dirty="0"/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20</a:t>
                      </a:r>
                      <a:endParaRPr lang="ru-RU" sz="11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14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7220951"/>
              </p:ext>
            </p:extLst>
          </p:nvPr>
        </p:nvGraphicFramePr>
        <p:xfrm>
          <a:off x="838200" y="1482725"/>
          <a:ext cx="10515600" cy="4822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CD2D-1792-4B3C-9147-F75D61BDA34A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13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2014 г – существенное сокращение запасов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Обездвиженные оборотные средства (10-20% годовых)</a:t>
            </a:r>
          </a:p>
          <a:p>
            <a:r>
              <a:rPr lang="ru-RU" dirty="0" smtClean="0"/>
              <a:t>Хранение (1-5% годовых)</a:t>
            </a:r>
          </a:p>
          <a:p>
            <a:pPr lvl="1"/>
            <a:r>
              <a:rPr lang="ru-RU" dirty="0" smtClean="0"/>
              <a:t>Территория: аренда/владение, земельный налог</a:t>
            </a:r>
          </a:p>
          <a:p>
            <a:pPr lvl="1"/>
            <a:r>
              <a:rPr lang="ru-RU" dirty="0" smtClean="0"/>
              <a:t>Помещения: аренда/владение, ремонт/содержание, налог на имущество</a:t>
            </a:r>
          </a:p>
          <a:p>
            <a:pPr lvl="1"/>
            <a:r>
              <a:rPr lang="ru-RU" dirty="0" smtClean="0"/>
              <a:t>Коммунальные услуги: освещение, отопление и т.п.</a:t>
            </a:r>
          </a:p>
          <a:p>
            <a:r>
              <a:rPr lang="ru-RU" dirty="0" smtClean="0"/>
              <a:t>Потери (1-5% годовых)</a:t>
            </a:r>
          </a:p>
          <a:p>
            <a:pPr lvl="1"/>
            <a:r>
              <a:rPr lang="ru-RU" dirty="0" smtClean="0"/>
              <a:t>Воровство</a:t>
            </a:r>
          </a:p>
          <a:p>
            <a:pPr lvl="1"/>
            <a:r>
              <a:rPr lang="ru-RU" dirty="0" smtClean="0"/>
              <a:t>Охрана</a:t>
            </a:r>
          </a:p>
          <a:p>
            <a:r>
              <a:rPr lang="ru-RU" dirty="0" smtClean="0"/>
              <a:t>Устаревание (1-15% годовых)</a:t>
            </a:r>
          </a:p>
          <a:p>
            <a:pPr lvl="1"/>
            <a:r>
              <a:rPr lang="ru-RU" dirty="0" smtClean="0"/>
              <a:t>Физическое</a:t>
            </a:r>
          </a:p>
          <a:p>
            <a:pPr lvl="1"/>
            <a:r>
              <a:rPr lang="ru-RU" dirty="0" smtClean="0"/>
              <a:t>Моральное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C967-6249-447E-BD61-6FB86FA25194}" type="datetime1">
              <a:rPr lang="ru-RU" smtClean="0"/>
              <a:t>11.11.2014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14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Экономический эффект 2014 г. – более 170 млн. 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04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59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F9E21-9B94-4574-9F1C-43A4B7249539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2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НЛМК</a:t>
            </a:r>
            <a:endParaRPr lang="ru-RU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1685" y="1482725"/>
            <a:ext cx="7768630" cy="482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7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333973"/>
              </p:ext>
            </p:extLst>
          </p:nvPr>
        </p:nvGraphicFramePr>
        <p:xfrm>
          <a:off x="838200" y="1482725"/>
          <a:ext cx="10515600" cy="4822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1CD2D-1792-4B3C-9147-F75D61BDA34A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t>3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2013 г – нарастание запасов готовой продукции в портах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85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Запасы формируются на всех этапах логистической цепочки</a:t>
            </a:r>
            <a:endParaRPr lang="ru-RU" dirty="0"/>
          </a:p>
        </p:txBody>
      </p:sp>
      <p:pic>
        <p:nvPicPr>
          <p:cNvPr id="17" name="Объект 1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192" y="1484313"/>
            <a:ext cx="4836008" cy="2699909"/>
          </a:xfrm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Параметры </a:t>
            </a:r>
            <a:r>
              <a:rPr lang="ru-RU" dirty="0"/>
              <a:t>образования запасов:</a:t>
            </a:r>
          </a:p>
          <a:p>
            <a:pPr lvl="1"/>
            <a:r>
              <a:rPr lang="ru-RU" dirty="0" smtClean="0"/>
              <a:t>Т1 </a:t>
            </a:r>
            <a:r>
              <a:rPr lang="ru-RU" dirty="0"/>
              <a:t>– полное время </a:t>
            </a:r>
            <a:r>
              <a:rPr lang="ru-RU" dirty="0" smtClean="0"/>
              <a:t>производства</a:t>
            </a:r>
            <a:endParaRPr lang="ru-RU" dirty="0"/>
          </a:p>
          <a:p>
            <a:pPr lvl="1"/>
            <a:r>
              <a:rPr lang="ru-RU" dirty="0"/>
              <a:t>Т2 – ж/д </a:t>
            </a:r>
            <a:r>
              <a:rPr lang="ru-RU" dirty="0" smtClean="0"/>
              <a:t>перевозка</a:t>
            </a:r>
            <a:endParaRPr lang="ru-RU" dirty="0"/>
          </a:p>
          <a:p>
            <a:pPr lvl="1"/>
            <a:r>
              <a:rPr lang="ru-RU" dirty="0"/>
              <a:t>Т3 – нахождение в порту</a:t>
            </a:r>
          </a:p>
          <a:p>
            <a:pPr lvl="2"/>
            <a:r>
              <a:rPr lang="ru-RU" dirty="0"/>
              <a:t>Т4 – ожидание прихода судна</a:t>
            </a:r>
          </a:p>
          <a:p>
            <a:pPr lvl="2"/>
            <a:r>
              <a:rPr lang="ru-RU" dirty="0"/>
              <a:t>Т5 – погрузка и оформление </a:t>
            </a:r>
            <a:r>
              <a:rPr lang="ru-RU" dirty="0" smtClean="0"/>
              <a:t>документов</a:t>
            </a:r>
          </a:p>
          <a:p>
            <a:pPr lvl="1"/>
            <a:r>
              <a:rPr lang="ru-RU" dirty="0"/>
              <a:t>М</a:t>
            </a:r>
            <a:r>
              <a:rPr lang="en-US" dirty="0"/>
              <a:t> – </a:t>
            </a:r>
            <a:r>
              <a:rPr lang="ru-RU" dirty="0"/>
              <a:t>размер судовых </a:t>
            </a:r>
            <a:r>
              <a:rPr lang="ru-RU" dirty="0" smtClean="0"/>
              <a:t>партий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6EE2E-2A92-43C9-AA02-1BD40E011C77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259-99D5-40A7-A8CF-04EF9C10C88C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5" name="Объект 6"/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85" y="4620879"/>
            <a:ext cx="4688230" cy="1091279"/>
          </a:xfrm>
        </p:spPr>
      </p:pic>
      <p:pic>
        <p:nvPicPr>
          <p:cNvPr id="16" name="Объект 26"/>
          <p:cNvPicPr>
            <a:picLocks noGrp="1" noChangeAspect="1"/>
          </p:cNvPicPr>
          <p:nvPr>
            <p:ph sz="half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630" y="4611735"/>
            <a:ext cx="4846740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1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329967">
            <a:off x="5045168" y="1766061"/>
            <a:ext cx="4639770" cy="2829047"/>
            <a:chOff x="4911774" y="1672547"/>
            <a:chExt cx="4678281" cy="2829047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4911774" y="1672547"/>
              <a:ext cx="4678281" cy="2829047"/>
              <a:chOff x="3669056" y="1814888"/>
              <a:chExt cx="3799901" cy="2829047"/>
            </a:xfrm>
          </p:grpSpPr>
          <p:sp>
            <p:nvSpPr>
              <p:cNvPr id="10" name="Rectangle 8"/>
              <p:cNvSpPr/>
              <p:nvPr/>
            </p:nvSpPr>
            <p:spPr>
              <a:xfrm flipV="1">
                <a:off x="3669056" y="1814888"/>
                <a:ext cx="3799901" cy="2829047"/>
              </a:xfrm>
              <a:custGeom>
                <a:avLst/>
                <a:gdLst/>
                <a:ahLst/>
                <a:cxnLst/>
                <a:rect l="l" t="t" r="r" b="b"/>
                <a:pathLst>
                  <a:path w="2810554" h="2801562">
                    <a:moveTo>
                      <a:pt x="730164" y="2801562"/>
                    </a:moveTo>
                    <a:lnTo>
                      <a:pt x="2810554" y="2801562"/>
                    </a:lnTo>
                    <a:lnTo>
                      <a:pt x="2810554" y="721172"/>
                    </a:lnTo>
                    <a:lnTo>
                      <a:pt x="2036719" y="721172"/>
                    </a:lnTo>
                    <a:cubicBezTo>
                      <a:pt x="1966204" y="704186"/>
                      <a:pt x="1915104" y="640066"/>
                      <a:pt x="1915104" y="564010"/>
                    </a:cubicBezTo>
                    <a:cubicBezTo>
                      <a:pt x="1915104" y="496850"/>
                      <a:pt x="1960503" y="485293"/>
                      <a:pt x="2012451" y="413156"/>
                    </a:cubicBezTo>
                    <a:cubicBezTo>
                      <a:pt x="2031143" y="376172"/>
                      <a:pt x="2041019" y="334299"/>
                      <a:pt x="2041019" y="290118"/>
                    </a:cubicBezTo>
                    <a:cubicBezTo>
                      <a:pt x="2041019" y="129890"/>
                      <a:pt x="1911128" y="0"/>
                      <a:pt x="1750900" y="0"/>
                    </a:cubicBezTo>
                    <a:cubicBezTo>
                      <a:pt x="1590672" y="0"/>
                      <a:pt x="1460781" y="129890"/>
                      <a:pt x="1460781" y="290118"/>
                    </a:cubicBezTo>
                    <a:cubicBezTo>
                      <a:pt x="1460781" y="333968"/>
                      <a:pt x="1470509" y="375545"/>
                      <a:pt x="1489029" y="412276"/>
                    </a:cubicBezTo>
                    <a:cubicBezTo>
                      <a:pt x="1523298" y="467500"/>
                      <a:pt x="1587995" y="496197"/>
                      <a:pt x="1587995" y="564009"/>
                    </a:cubicBezTo>
                    <a:cubicBezTo>
                      <a:pt x="1587995" y="640600"/>
                      <a:pt x="1536173" y="705087"/>
                      <a:pt x="1464882" y="721172"/>
                    </a:cubicBezTo>
                    <a:lnTo>
                      <a:pt x="730164" y="721172"/>
                    </a:lnTo>
                    <a:lnTo>
                      <a:pt x="730164" y="1423505"/>
                    </a:lnTo>
                    <a:lnTo>
                      <a:pt x="729771" y="1423505"/>
                    </a:lnTo>
                    <a:cubicBezTo>
                      <a:pt x="728046" y="1513475"/>
                      <a:pt x="654470" y="1585765"/>
                      <a:pt x="564009" y="1585765"/>
                    </a:cubicBezTo>
                    <a:cubicBezTo>
                      <a:pt x="496197" y="1585765"/>
                      <a:pt x="467501" y="1521068"/>
                      <a:pt x="412276" y="1486799"/>
                    </a:cubicBezTo>
                    <a:cubicBezTo>
                      <a:pt x="375545" y="1468279"/>
                      <a:pt x="333968" y="1458551"/>
                      <a:pt x="290119" y="1458551"/>
                    </a:cubicBezTo>
                    <a:cubicBezTo>
                      <a:pt x="129890" y="1458551"/>
                      <a:pt x="0" y="1588442"/>
                      <a:pt x="0" y="1748670"/>
                    </a:cubicBezTo>
                    <a:cubicBezTo>
                      <a:pt x="0" y="1908898"/>
                      <a:pt x="129890" y="2038789"/>
                      <a:pt x="290119" y="2038789"/>
                    </a:cubicBezTo>
                    <a:cubicBezTo>
                      <a:pt x="334299" y="2038789"/>
                      <a:pt x="376172" y="2028913"/>
                      <a:pt x="413156" y="2010220"/>
                    </a:cubicBezTo>
                    <a:cubicBezTo>
                      <a:pt x="485293" y="1958273"/>
                      <a:pt x="496851" y="1912873"/>
                      <a:pt x="564010" y="1912873"/>
                    </a:cubicBezTo>
                    <a:cubicBezTo>
                      <a:pt x="655773" y="1912873"/>
                      <a:pt x="730162" y="1987260"/>
                      <a:pt x="730164" y="2079022"/>
                    </a:cubicBezTo>
                    <a:lnTo>
                      <a:pt x="730164" y="2079034"/>
                    </a:lnTo>
                    <a:lnTo>
                      <a:pt x="729510" y="2085521"/>
                    </a:lnTo>
                    <a:lnTo>
                      <a:pt x="730164" y="2085521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extrusionH="317500" prstMaterial="matte">
                <a:bevelT w="63500" h="2540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5148375" y="1969979"/>
                <a:ext cx="22216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dirty="0" smtClean="0"/>
                  <a:t>Сбыт – фрахт</a:t>
                </a:r>
                <a:endParaRPr lang="ru-RU" dirty="0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7250916" y="2320081"/>
              <a:ext cx="22173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600" dirty="0" smtClean="0"/>
                <a:t>Приоритет – страховка от демереджа</a:t>
              </a:r>
              <a:endParaRPr lang="ru-RU" sz="16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 rot="1604881">
            <a:off x="6184351" y="3856303"/>
            <a:ext cx="3500587" cy="2115852"/>
            <a:chOff x="6203980" y="3818759"/>
            <a:chExt cx="3462980" cy="2137125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6203980" y="3818759"/>
              <a:ext cx="3462980" cy="2137125"/>
              <a:chOff x="4750383" y="3901103"/>
              <a:chExt cx="2812781" cy="2137125"/>
            </a:xfrm>
          </p:grpSpPr>
          <p:sp>
            <p:nvSpPr>
              <p:cNvPr id="12" name="Rectangle 2"/>
              <p:cNvSpPr/>
              <p:nvPr/>
            </p:nvSpPr>
            <p:spPr>
              <a:xfrm flipH="1">
                <a:off x="4750383" y="3901103"/>
                <a:ext cx="2812781" cy="2137125"/>
              </a:xfrm>
              <a:custGeom>
                <a:avLst/>
                <a:gdLst/>
                <a:ahLst/>
                <a:cxnLst/>
                <a:rect l="l" t="t" r="r" b="b"/>
                <a:pathLst>
                  <a:path w="2080442" h="2080700">
                    <a:moveTo>
                      <a:pt x="2080442" y="1349008"/>
                    </a:moveTo>
                    <a:lnTo>
                      <a:pt x="2080390" y="1349523"/>
                    </a:lnTo>
                    <a:lnTo>
                      <a:pt x="2080390" y="1355495"/>
                    </a:lnTo>
                    <a:lnTo>
                      <a:pt x="2080442" y="1355495"/>
                    </a:lnTo>
                    <a:close/>
                    <a:moveTo>
                      <a:pt x="2080442" y="693479"/>
                    </a:moveTo>
                    <a:lnTo>
                      <a:pt x="2080390" y="693479"/>
                    </a:lnTo>
                    <a:lnTo>
                      <a:pt x="2080390" y="1348739"/>
                    </a:lnTo>
                    <a:cubicBezTo>
                      <a:pt x="2080442" y="1348824"/>
                      <a:pt x="2080442" y="1348910"/>
                      <a:pt x="2080442" y="1348996"/>
                    </a:cubicBezTo>
                    <a:close/>
                    <a:moveTo>
                      <a:pt x="2080390" y="310"/>
                    </a:moveTo>
                    <a:lnTo>
                      <a:pt x="1375516" y="310"/>
                    </a:lnTo>
                    <a:lnTo>
                      <a:pt x="1375516" y="654"/>
                    </a:lnTo>
                    <a:lnTo>
                      <a:pt x="1372104" y="310"/>
                    </a:lnTo>
                    <a:lnTo>
                      <a:pt x="1367482" y="310"/>
                    </a:lnTo>
                    <a:cubicBezTo>
                      <a:pt x="1299708" y="701"/>
                      <a:pt x="1241629" y="41834"/>
                      <a:pt x="1216614" y="100580"/>
                    </a:cubicBezTo>
                    <a:cubicBezTo>
                      <a:pt x="1208472" y="119997"/>
                      <a:pt x="1204053" y="141331"/>
                      <a:pt x="1204053" y="163697"/>
                    </a:cubicBezTo>
                    <a:cubicBezTo>
                      <a:pt x="1204053" y="231509"/>
                      <a:pt x="1268751" y="260205"/>
                      <a:pt x="1303020" y="315430"/>
                    </a:cubicBezTo>
                    <a:cubicBezTo>
                      <a:pt x="1321539" y="352161"/>
                      <a:pt x="1331268" y="393738"/>
                      <a:pt x="1331268" y="437587"/>
                    </a:cubicBezTo>
                    <a:cubicBezTo>
                      <a:pt x="1331268" y="518364"/>
                      <a:pt x="1298256" y="591430"/>
                      <a:pt x="1244868" y="643909"/>
                    </a:cubicBezTo>
                    <a:cubicBezTo>
                      <a:pt x="1192386" y="697207"/>
                      <a:pt x="1119374" y="730164"/>
                      <a:pt x="1038665" y="730164"/>
                    </a:cubicBezTo>
                    <a:cubicBezTo>
                      <a:pt x="878437" y="730164"/>
                      <a:pt x="748546" y="600274"/>
                      <a:pt x="748546" y="440045"/>
                    </a:cubicBezTo>
                    <a:cubicBezTo>
                      <a:pt x="748546" y="396196"/>
                      <a:pt x="758274" y="354619"/>
                      <a:pt x="776794" y="317888"/>
                    </a:cubicBezTo>
                    <a:cubicBezTo>
                      <a:pt x="787925" y="299951"/>
                      <a:pt x="802267" y="284812"/>
                      <a:pt x="816543" y="270207"/>
                    </a:cubicBezTo>
                    <a:cubicBezTo>
                      <a:pt x="825149" y="261036"/>
                      <a:pt x="833206" y="252975"/>
                      <a:pt x="840298" y="245120"/>
                    </a:cubicBezTo>
                    <a:cubicBezTo>
                      <a:pt x="860284" y="223132"/>
                      <a:pt x="875760" y="199322"/>
                      <a:pt x="875760" y="166155"/>
                    </a:cubicBezTo>
                    <a:cubicBezTo>
                      <a:pt x="875760" y="75694"/>
                      <a:pt x="803470" y="2118"/>
                      <a:pt x="713500" y="393"/>
                    </a:cubicBezTo>
                    <a:lnTo>
                      <a:pt x="713500" y="310"/>
                    </a:lnTo>
                    <a:lnTo>
                      <a:pt x="0" y="310"/>
                    </a:lnTo>
                    <a:lnTo>
                      <a:pt x="0" y="2080700"/>
                    </a:lnTo>
                    <a:lnTo>
                      <a:pt x="2080390" y="2080700"/>
                    </a:lnTo>
                    <a:lnTo>
                      <a:pt x="2080390" y="1355495"/>
                    </a:lnTo>
                    <a:lnTo>
                      <a:pt x="2079788" y="1355495"/>
                    </a:lnTo>
                    <a:lnTo>
                      <a:pt x="2080390" y="1349523"/>
                    </a:lnTo>
                    <a:lnTo>
                      <a:pt x="2080390" y="1348739"/>
                    </a:lnTo>
                    <a:cubicBezTo>
                      <a:pt x="2080301" y="1257095"/>
                      <a:pt x="2005966" y="1182847"/>
                      <a:pt x="1914288" y="1182847"/>
                    </a:cubicBezTo>
                    <a:cubicBezTo>
                      <a:pt x="1847129" y="1182847"/>
                      <a:pt x="1835571" y="1228247"/>
                      <a:pt x="1763434" y="1280194"/>
                    </a:cubicBezTo>
                    <a:cubicBezTo>
                      <a:pt x="1726450" y="1298887"/>
                      <a:pt x="1684577" y="1308763"/>
                      <a:pt x="1640397" y="1308763"/>
                    </a:cubicBezTo>
                    <a:cubicBezTo>
                      <a:pt x="1480169" y="1308763"/>
                      <a:pt x="1350278" y="1178872"/>
                      <a:pt x="1350278" y="1018644"/>
                    </a:cubicBezTo>
                    <a:cubicBezTo>
                      <a:pt x="1350278" y="858416"/>
                      <a:pt x="1480169" y="728525"/>
                      <a:pt x="1640397" y="728525"/>
                    </a:cubicBezTo>
                    <a:cubicBezTo>
                      <a:pt x="1684246" y="728525"/>
                      <a:pt x="1725823" y="738253"/>
                      <a:pt x="1762555" y="756773"/>
                    </a:cubicBezTo>
                    <a:cubicBezTo>
                      <a:pt x="1817779" y="791042"/>
                      <a:pt x="1846475" y="855739"/>
                      <a:pt x="1914288" y="855739"/>
                    </a:cubicBezTo>
                    <a:cubicBezTo>
                      <a:pt x="2004748" y="855739"/>
                      <a:pt x="2078324" y="783449"/>
                      <a:pt x="2080049" y="693479"/>
                    </a:cubicBezTo>
                    <a:lnTo>
                      <a:pt x="2080390" y="693479"/>
                    </a:lnTo>
                    <a:close/>
                    <a:moveTo>
                      <a:pt x="722970" y="0"/>
                    </a:moveTo>
                    <a:lnTo>
                      <a:pt x="713500" y="0"/>
                    </a:lnTo>
                    <a:lnTo>
                      <a:pt x="713500" y="310"/>
                    </a:lnTo>
                    <a:lnTo>
                      <a:pt x="724505" y="310"/>
                    </a:lnTo>
                    <a:close/>
                    <a:moveTo>
                      <a:pt x="1369017" y="0"/>
                    </a:moveTo>
                    <a:lnTo>
                      <a:pt x="1356912" y="0"/>
                    </a:lnTo>
                    <a:lnTo>
                      <a:pt x="1355500" y="310"/>
                    </a:lnTo>
                    <a:lnTo>
                      <a:pt x="1367482" y="310"/>
                    </a:lnTo>
                    <a:cubicBezTo>
                      <a:pt x="1367991" y="2"/>
                      <a:pt x="1368504" y="0"/>
                      <a:pt x="1369017" y="0"/>
                    </a:cubicBezTo>
                    <a:close/>
                    <a:moveTo>
                      <a:pt x="1375516" y="0"/>
                    </a:moveTo>
                    <a:lnTo>
                      <a:pt x="1369029" y="0"/>
                    </a:lnTo>
                    <a:lnTo>
                      <a:pt x="1372104" y="310"/>
                    </a:lnTo>
                    <a:lnTo>
                      <a:pt x="1375516" y="31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extrusionH="317500" prstMaterial="matte">
                <a:bevelT w="63500" h="2540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/>
                  <a:t>            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418580" y="5571040"/>
                <a:ext cx="2047521" cy="40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2000" dirty="0" smtClean="0"/>
                  <a:t>Логистика – ж/д</a:t>
                </a:r>
                <a:endParaRPr lang="ru-RU" sz="2000" dirty="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7388309" y="4667822"/>
              <a:ext cx="2159152" cy="839352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pPr algn="r"/>
              <a:r>
                <a:rPr lang="ru-RU" sz="1600" dirty="0" smtClean="0"/>
                <a:t>Приоритет – отправка на РЖД «в порядке живой очереди"</a:t>
              </a:r>
              <a:endParaRPr lang="ru-RU" sz="16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 rot="810924">
            <a:off x="2846595" y="3092486"/>
            <a:ext cx="4518458" cy="2877537"/>
            <a:chOff x="2727374" y="3015892"/>
            <a:chExt cx="4678281" cy="2877537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2727374" y="3015892"/>
              <a:ext cx="4678281" cy="2877537"/>
              <a:chOff x="1834359" y="3163265"/>
              <a:chExt cx="3799901" cy="2877537"/>
            </a:xfrm>
          </p:grpSpPr>
          <p:sp>
            <p:nvSpPr>
              <p:cNvPr id="11" name="Rectangle 8"/>
              <p:cNvSpPr/>
              <p:nvPr/>
            </p:nvSpPr>
            <p:spPr>
              <a:xfrm flipH="1">
                <a:off x="1834359" y="3163265"/>
                <a:ext cx="3799901" cy="2877537"/>
              </a:xfrm>
              <a:custGeom>
                <a:avLst/>
                <a:gdLst/>
                <a:ahLst/>
                <a:cxnLst/>
                <a:rect l="l" t="t" r="r" b="b"/>
                <a:pathLst>
                  <a:path w="2810554" h="2801562">
                    <a:moveTo>
                      <a:pt x="730164" y="2801562"/>
                    </a:moveTo>
                    <a:lnTo>
                      <a:pt x="2810554" y="2801562"/>
                    </a:lnTo>
                    <a:lnTo>
                      <a:pt x="2810554" y="721172"/>
                    </a:lnTo>
                    <a:lnTo>
                      <a:pt x="2036719" y="721172"/>
                    </a:lnTo>
                    <a:cubicBezTo>
                      <a:pt x="1966204" y="704186"/>
                      <a:pt x="1915104" y="640066"/>
                      <a:pt x="1915104" y="564010"/>
                    </a:cubicBezTo>
                    <a:cubicBezTo>
                      <a:pt x="1915104" y="496850"/>
                      <a:pt x="1960503" y="485293"/>
                      <a:pt x="2012451" y="413156"/>
                    </a:cubicBezTo>
                    <a:cubicBezTo>
                      <a:pt x="2031143" y="376172"/>
                      <a:pt x="2041019" y="334299"/>
                      <a:pt x="2041019" y="290118"/>
                    </a:cubicBezTo>
                    <a:cubicBezTo>
                      <a:pt x="2041019" y="129890"/>
                      <a:pt x="1911128" y="0"/>
                      <a:pt x="1750900" y="0"/>
                    </a:cubicBezTo>
                    <a:cubicBezTo>
                      <a:pt x="1590672" y="0"/>
                      <a:pt x="1460781" y="129890"/>
                      <a:pt x="1460781" y="290118"/>
                    </a:cubicBezTo>
                    <a:cubicBezTo>
                      <a:pt x="1460781" y="333968"/>
                      <a:pt x="1470509" y="375545"/>
                      <a:pt x="1489029" y="412276"/>
                    </a:cubicBezTo>
                    <a:cubicBezTo>
                      <a:pt x="1523298" y="467500"/>
                      <a:pt x="1587995" y="496197"/>
                      <a:pt x="1587995" y="564009"/>
                    </a:cubicBezTo>
                    <a:cubicBezTo>
                      <a:pt x="1587995" y="640600"/>
                      <a:pt x="1536173" y="705087"/>
                      <a:pt x="1464882" y="721172"/>
                    </a:cubicBezTo>
                    <a:lnTo>
                      <a:pt x="730164" y="721172"/>
                    </a:lnTo>
                    <a:lnTo>
                      <a:pt x="730164" y="1423505"/>
                    </a:lnTo>
                    <a:lnTo>
                      <a:pt x="729771" y="1423505"/>
                    </a:lnTo>
                    <a:cubicBezTo>
                      <a:pt x="728046" y="1513475"/>
                      <a:pt x="654470" y="1585765"/>
                      <a:pt x="564009" y="1585765"/>
                    </a:cubicBezTo>
                    <a:cubicBezTo>
                      <a:pt x="496197" y="1585765"/>
                      <a:pt x="467501" y="1521068"/>
                      <a:pt x="412276" y="1486799"/>
                    </a:cubicBezTo>
                    <a:cubicBezTo>
                      <a:pt x="375545" y="1468279"/>
                      <a:pt x="333968" y="1458551"/>
                      <a:pt x="290119" y="1458551"/>
                    </a:cubicBezTo>
                    <a:cubicBezTo>
                      <a:pt x="129890" y="1458551"/>
                      <a:pt x="0" y="1588442"/>
                      <a:pt x="0" y="1748670"/>
                    </a:cubicBezTo>
                    <a:cubicBezTo>
                      <a:pt x="0" y="1908898"/>
                      <a:pt x="129890" y="2038789"/>
                      <a:pt x="290119" y="2038789"/>
                    </a:cubicBezTo>
                    <a:cubicBezTo>
                      <a:pt x="334299" y="2038789"/>
                      <a:pt x="376172" y="2028913"/>
                      <a:pt x="413156" y="2010220"/>
                    </a:cubicBezTo>
                    <a:cubicBezTo>
                      <a:pt x="485293" y="1958273"/>
                      <a:pt x="496851" y="1912873"/>
                      <a:pt x="564010" y="1912873"/>
                    </a:cubicBezTo>
                    <a:cubicBezTo>
                      <a:pt x="655773" y="1912873"/>
                      <a:pt x="730162" y="1987260"/>
                      <a:pt x="730164" y="2079022"/>
                    </a:cubicBezTo>
                    <a:lnTo>
                      <a:pt x="730164" y="2079034"/>
                    </a:lnTo>
                    <a:lnTo>
                      <a:pt x="729510" y="2085521"/>
                    </a:lnTo>
                    <a:lnTo>
                      <a:pt x="730164" y="2085521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extrusionH="317500" prstMaterial="matte">
                <a:bevelT w="63500" h="2540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889016" y="5545663"/>
                <a:ext cx="18452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/>
                  <a:t>Производство</a:t>
                </a:r>
                <a:endParaRPr lang="ru-RU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811737" y="4736653"/>
              <a:ext cx="2191976" cy="584775"/>
            </a:xfrm>
            <a:prstGeom prst="rect">
              <a:avLst/>
            </a:prstGeom>
            <a:noFill/>
          </p:spPr>
          <p:txBody>
            <a:bodyPr wrap="square" rtlCol="0" anchor="b" anchorCtr="0">
              <a:spAutoFit/>
            </a:bodyPr>
            <a:lstStyle/>
            <a:p>
              <a:r>
                <a:rPr lang="ru-RU" sz="1600" dirty="0" smtClean="0"/>
                <a:t>Приоритет – загрузка мощностей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 rot="20467607">
            <a:off x="2846596" y="1766061"/>
            <a:ext cx="3387318" cy="2044299"/>
            <a:chOff x="2727374" y="2037213"/>
            <a:chExt cx="3462980" cy="1741941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727374" y="2037213"/>
              <a:ext cx="3462980" cy="1741941"/>
              <a:chOff x="1867453" y="2137609"/>
              <a:chExt cx="2812781" cy="1741941"/>
            </a:xfrm>
          </p:grpSpPr>
          <p:sp>
            <p:nvSpPr>
              <p:cNvPr id="9" name="Rectangle 2"/>
              <p:cNvSpPr/>
              <p:nvPr/>
            </p:nvSpPr>
            <p:spPr>
              <a:xfrm flipV="1">
                <a:off x="1867453" y="2137609"/>
                <a:ext cx="2812781" cy="1741941"/>
              </a:xfrm>
              <a:custGeom>
                <a:avLst/>
                <a:gdLst/>
                <a:ahLst/>
                <a:cxnLst/>
                <a:rect l="l" t="t" r="r" b="b"/>
                <a:pathLst>
                  <a:path w="2080442" h="2080700">
                    <a:moveTo>
                      <a:pt x="1372104" y="310"/>
                    </a:moveTo>
                    <a:lnTo>
                      <a:pt x="1375516" y="310"/>
                    </a:lnTo>
                    <a:lnTo>
                      <a:pt x="1375516" y="0"/>
                    </a:lnTo>
                    <a:lnTo>
                      <a:pt x="1369029" y="0"/>
                    </a:lnTo>
                    <a:close/>
                    <a:moveTo>
                      <a:pt x="713500" y="310"/>
                    </a:moveTo>
                    <a:lnTo>
                      <a:pt x="1367482" y="310"/>
                    </a:lnTo>
                    <a:cubicBezTo>
                      <a:pt x="1367991" y="2"/>
                      <a:pt x="1368504" y="0"/>
                      <a:pt x="1369017" y="0"/>
                    </a:cubicBezTo>
                    <a:lnTo>
                      <a:pt x="713500" y="0"/>
                    </a:lnTo>
                    <a:close/>
                    <a:moveTo>
                      <a:pt x="2080442" y="1348996"/>
                    </a:moveTo>
                    <a:lnTo>
                      <a:pt x="2080442" y="693479"/>
                    </a:lnTo>
                    <a:lnTo>
                      <a:pt x="2080390" y="693479"/>
                    </a:lnTo>
                    <a:lnTo>
                      <a:pt x="2080390" y="1348739"/>
                    </a:lnTo>
                    <a:cubicBezTo>
                      <a:pt x="2080442" y="1348824"/>
                      <a:pt x="2080442" y="1348910"/>
                      <a:pt x="2080442" y="1348996"/>
                    </a:cubicBezTo>
                    <a:close/>
                    <a:moveTo>
                      <a:pt x="2080390" y="1355495"/>
                    </a:moveTo>
                    <a:lnTo>
                      <a:pt x="2080442" y="1355495"/>
                    </a:lnTo>
                    <a:lnTo>
                      <a:pt x="2080442" y="1349008"/>
                    </a:lnTo>
                    <a:lnTo>
                      <a:pt x="2080390" y="1349523"/>
                    </a:lnTo>
                    <a:close/>
                    <a:moveTo>
                      <a:pt x="0" y="2080700"/>
                    </a:moveTo>
                    <a:lnTo>
                      <a:pt x="2080390" y="2080700"/>
                    </a:lnTo>
                    <a:lnTo>
                      <a:pt x="2080390" y="1355495"/>
                    </a:lnTo>
                    <a:lnTo>
                      <a:pt x="2079788" y="1355495"/>
                    </a:lnTo>
                    <a:lnTo>
                      <a:pt x="2080390" y="1349523"/>
                    </a:lnTo>
                    <a:lnTo>
                      <a:pt x="2080390" y="1348739"/>
                    </a:lnTo>
                    <a:cubicBezTo>
                      <a:pt x="2080301" y="1257095"/>
                      <a:pt x="2005966" y="1182847"/>
                      <a:pt x="1914288" y="1182847"/>
                    </a:cubicBezTo>
                    <a:cubicBezTo>
                      <a:pt x="1847129" y="1182847"/>
                      <a:pt x="1835571" y="1228247"/>
                      <a:pt x="1763434" y="1280194"/>
                    </a:cubicBezTo>
                    <a:cubicBezTo>
                      <a:pt x="1726450" y="1298887"/>
                      <a:pt x="1684577" y="1308763"/>
                      <a:pt x="1640397" y="1308763"/>
                    </a:cubicBezTo>
                    <a:cubicBezTo>
                      <a:pt x="1480169" y="1308763"/>
                      <a:pt x="1350278" y="1178872"/>
                      <a:pt x="1350278" y="1018644"/>
                    </a:cubicBezTo>
                    <a:cubicBezTo>
                      <a:pt x="1350278" y="858416"/>
                      <a:pt x="1480169" y="728525"/>
                      <a:pt x="1640397" y="728525"/>
                    </a:cubicBezTo>
                    <a:cubicBezTo>
                      <a:pt x="1684246" y="728525"/>
                      <a:pt x="1725823" y="738253"/>
                      <a:pt x="1762555" y="756773"/>
                    </a:cubicBezTo>
                    <a:cubicBezTo>
                      <a:pt x="1817779" y="791042"/>
                      <a:pt x="1846475" y="855739"/>
                      <a:pt x="1914288" y="855739"/>
                    </a:cubicBezTo>
                    <a:cubicBezTo>
                      <a:pt x="2004748" y="855739"/>
                      <a:pt x="2078324" y="783449"/>
                      <a:pt x="2080049" y="693479"/>
                    </a:cubicBezTo>
                    <a:lnTo>
                      <a:pt x="2080390" y="693479"/>
                    </a:lnTo>
                    <a:lnTo>
                      <a:pt x="2080390" y="310"/>
                    </a:lnTo>
                    <a:lnTo>
                      <a:pt x="1375516" y="310"/>
                    </a:lnTo>
                    <a:lnTo>
                      <a:pt x="1375516" y="654"/>
                    </a:lnTo>
                    <a:lnTo>
                      <a:pt x="1372104" y="310"/>
                    </a:lnTo>
                    <a:lnTo>
                      <a:pt x="1367482" y="310"/>
                    </a:lnTo>
                    <a:cubicBezTo>
                      <a:pt x="1276425" y="835"/>
                      <a:pt x="1202868" y="74904"/>
                      <a:pt x="1202868" y="166154"/>
                    </a:cubicBezTo>
                    <a:cubicBezTo>
                      <a:pt x="1202868" y="233314"/>
                      <a:pt x="1248268" y="244871"/>
                      <a:pt x="1300215" y="317008"/>
                    </a:cubicBezTo>
                    <a:cubicBezTo>
                      <a:pt x="1318908" y="353992"/>
                      <a:pt x="1328784" y="395865"/>
                      <a:pt x="1328784" y="440045"/>
                    </a:cubicBezTo>
                    <a:cubicBezTo>
                      <a:pt x="1328784" y="600274"/>
                      <a:pt x="1198893" y="730164"/>
                      <a:pt x="1038665" y="730164"/>
                    </a:cubicBezTo>
                    <a:cubicBezTo>
                      <a:pt x="878437" y="730164"/>
                      <a:pt x="748546" y="600274"/>
                      <a:pt x="748546" y="440045"/>
                    </a:cubicBezTo>
                    <a:cubicBezTo>
                      <a:pt x="748546" y="396196"/>
                      <a:pt x="758274" y="354619"/>
                      <a:pt x="776794" y="317888"/>
                    </a:cubicBezTo>
                    <a:cubicBezTo>
                      <a:pt x="811063" y="262664"/>
                      <a:pt x="875760" y="233967"/>
                      <a:pt x="875760" y="166155"/>
                    </a:cubicBezTo>
                    <a:cubicBezTo>
                      <a:pt x="875760" y="75694"/>
                      <a:pt x="803470" y="2118"/>
                      <a:pt x="713500" y="393"/>
                    </a:cubicBezTo>
                    <a:lnTo>
                      <a:pt x="713500" y="310"/>
                    </a:lnTo>
                    <a:lnTo>
                      <a:pt x="0" y="310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extrusionH="317500" prstMaterial="matte">
                <a:bevelT w="63500" h="25400" prst="relaxedIns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957375" y="2221737"/>
                <a:ext cx="2133600" cy="340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>
                    <a:solidFill>
                      <a:sysClr val="windowText" lastClr="000000"/>
                    </a:solidFill>
                  </a:rPr>
                  <a:t>Сбыт – заказ</a:t>
                </a:r>
                <a:endParaRPr lang="ru-RU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838085" y="2534609"/>
              <a:ext cx="2136972" cy="498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Приоритет – </a:t>
              </a:r>
              <a:r>
                <a:rPr lang="ru-RU" sz="1600" dirty="0" err="1" smtClean="0"/>
                <a:t>спотовые</a:t>
              </a:r>
              <a:r>
                <a:rPr lang="ru-RU" sz="1600" dirty="0" smtClean="0"/>
                <a:t> продажи</a:t>
              </a:r>
              <a:endParaRPr lang="ru-RU" sz="1600" dirty="0"/>
            </a:p>
          </p:txBody>
        </p:sp>
      </p:grp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причина роста запасов </a:t>
            </a:r>
            <a:r>
              <a:rPr lang="ru-RU" dirty="0" smtClean="0"/>
              <a:t>– слабое взаимодействие участников процесса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29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069 C 0.00247 -0.00301 0.01093 -0.00486 0.01393 -0.00486 C 0.03281 -0.00486 0.05221 0.02986 0.05221 0.06505 C 0.05221 0.04722 0.06184 0.02986 0.07096 0.02986 C 0.08059 0.02986 0.08971 0.04746 0.08971 0.06505 C 0.08971 0.05602 0.09453 0.04722 0.09934 0.04722 C 0.10416 0.04722 0.10911 0.05579 0.10911 0.06505 C 0.10911 0.06019 0.11158 0.05602 0.11393 0.05602 C 0.1164 0.05602 0.11875 0.06042 0.11875 0.06505 C 0.11875 0.06227 0.11992 0.06019 0.12122 0.06019 C 0.12174 0.06019 0.12369 0.0625 0.12369 0.06505 C 0.12369 0.06343 0.12434 0.06227 0.12487 0.06227 C 0.12487 0.0625 0.12591 0.06343 0.12591 0.06505 C 0.12591 0.06412 0.12591 0.06343 0.12656 0.06343 C 0.12656 0.06389 0.12721 0.06412 0.12721 0.06505 C 0.12721 0.06435 0.12721 0.06412 0.12721 0.06389 C 0.12786 0.06389 0.12786 0.06412 0.12786 0.06435 C 0.12851 0.06435 0.12851 0.06412 0.12851 0.06389 C 0.12916 0.06389 0.12916 0.06412 0.12916 0.06435 " pathEditMode="relative" rAng="0" ptsTypes="AAAAAAAAAAAAAAAAA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3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5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0.00964 0.00046 C 0.01432 -0.00324 0.02018 0.00463 0.02461 0.00371 C 0.02813 0.00324 0.03359 -0.00741 0.0375 -0.00139 C 0.04102 -0.00903 0.04518 -0.00995 0.05274 -0.01157 L 0.06471 0.08449 L 0.06263 -0.02917 L 0.07031 -0.01759 L 0.07643 -0.01667 L 0.09024 -0.01967 C 0.09714 -0.02129 0.10287 -0.01111 0.10925 -0.01481 C 0.11172 -0.01088 0.11719 -0.00995 0.12057 -0.0125 C 0.12435 -0.01366 0.1263 -0.02523 0.12721 -0.02778 C 0.12917 -0.02592 0.1332 -0.02893 0.13555 -0.02963 L 0.1388 -0.03217 L 0.1457 -0.02917 " pathEditMode="relative" rAng="21180000" ptsTypes="AAAAAAAAAAAAAA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2" y="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8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C 0.00586 0.01204 0.01263 0.02361 0.01563 0.03889 C 0.01914 0.05648 0.02109 0.07708 0.02318 0.09722 C 0.02526 0.11713 0.02435 0.13541 0.02344 0.15463 C 0.02253 0.17153 0.02057 0.19097 0.0168 0.20717 C 0.01289 0.22315 0.00625 0.2375 -0.00117 0.24676 C -0.00794 0.25741 -0.01602 0.26458 -0.02461 0.26805 C -0.03255 0.27222 -0.04102 0.27291 -0.04909 0.27083 C -0.05755 0.26805 -0.06549 0.26088 -0.0724 0.2493 C -0.07865 0.23889 -0.0849 0.2243 -0.08828 0.20764 C -0.09232 0.19236 -0.0944 0.17037 -0.09505 0.15208 C -0.09596 0.13541 -0.09583 0.11481 -0.09284 0.09676 C -0.08997 0.08148 -0.08372 0.06736 -0.07578 0.05972 C -0.06758 0.05555 -0.05859 0.06065 -0.05273 0.07106 C -0.04766 0.08148 -0.04349 0.09791 -0.04219 0.11852 C -0.04154 0.13958 -0.04193 0.15903 -0.04492 0.17569 C -0.04779 0.19166 -0.04714 0.19398 -0.06055 0.21597 C -0.0724 0.23981 -0.08542 0.23403 -0.0931 0.23634 C -0.10039 0.23704 -0.10729 0.23125 -0.11497 0.22569 C -0.1237 0.21921 -0.13099 0.20509 -0.13646 0.19282 C -0.14154 0.18055 -0.14427 0.16504 -0.14766 0.14074 C -0.15039 0.11481 -0.15052 0.10208 -0.1513 0.0831 C -0.15182 0.06458 -0.15234 0.04467 -0.15286 0.02662 " pathEditMode="relative" rAng="21420000" ptsTypes="AAAAAAAAAAAAAAAAAAAAA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37" y="1398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5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81481E-6 C -0.00377 -0.03612 -0.03685 -0.05186 -0.07396 -0.03357 C -0.10976 -0.01713 -0.13893 0.0243 -0.13529 0.05972 C -0.13255 0.09282 -0.10456 0.10949 -0.07083 0.09375 C -0.04023 0.0787 -0.01484 0.04351 -0.01771 0.01296 C -0.02005 -0.01482 -0.04388 -0.0294 -0.07226 -0.01644 C -0.09857 -0.00417 -0.12018 0.02592 -0.11758 0.05115 C -0.11523 0.07407 -0.09609 0.08726 -0.07292 0.07569 C -0.05156 0.06574 -0.03398 0.04236 -0.03568 0.02152 C -0.03763 0.00324 -0.05208 -0.00788 -0.07044 0.00092 C -0.08672 0.00879 -0.10104 0.02685 -0.09948 0.04259 C -0.09844 0.05625 -0.08802 0.06458 -0.07448 0.0581 C -0.06341 0.05324 -0.05286 0.0412 -0.05404 0.03055 C -0.0543 0.02152 -0.06029 0.01504 -0.06888 0.01851 C -0.07526 0.02199 -0.08151 0.02754 -0.08177 0.03402 C -0.08164 0.03796 -0.08008 0.0412 -0.0763 0.04097 C -0.07461 0.0405 -0.07344 0.03981 -0.07187 0.03865 " pathEditMode="relative" rAng="20580000" ptsTypes="AAAAAAAAAAAAAAA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10" y="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«Разрывы» и «хвосты» – причина увеличения времени изготовления судовых партий</a:t>
            </a:r>
            <a:endParaRPr lang="ru-RU" dirty="0"/>
          </a:p>
        </p:txBody>
      </p:sp>
      <p:sp>
        <p:nvSpPr>
          <p:cNvPr id="26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11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C7B-E777-47EA-8C90-2E846B4E5E0B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111" name="Таблица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209874"/>
              </p:ext>
            </p:extLst>
          </p:nvPr>
        </p:nvGraphicFramePr>
        <p:xfrm>
          <a:off x="9451717" y="2127251"/>
          <a:ext cx="2321183" cy="2097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929"/>
                <a:gridCol w="1018254"/>
              </a:tblGrid>
              <a:tr h="53676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/>
                        <a:t>Объем</a:t>
                      </a:r>
                      <a:r>
                        <a:rPr lang="ru-RU" sz="1100" kern="1200" baseline="0" dirty="0" smtClean="0"/>
                        <a:t> судовой партии, тонн</a:t>
                      </a:r>
                      <a:endParaRPr lang="ru-RU" sz="11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51 627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9" marR="91419" marT="45709" marB="45709" anchor="b"/>
                </a:tc>
              </a:tr>
              <a:tr h="6956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/>
                        <a:t>Время выхода судовой партии, дней</a:t>
                      </a:r>
                      <a:endParaRPr lang="ru-RU" sz="11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52</a:t>
                      </a:r>
                    </a:p>
                    <a:p>
                      <a:pPr algn="ctr"/>
                      <a:endParaRPr lang="ru-RU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19" marR="91419" marT="45709" marB="45709" anchor="b"/>
                </a:tc>
              </a:tr>
              <a:tr h="78050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/>
                        <a:t>Скорость выхода судовой партии</a:t>
                      </a:r>
                      <a:endParaRPr lang="ru-RU" sz="11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/>
                        <a:t>993 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т/</a:t>
                      </a:r>
                      <a:r>
                        <a:rPr lang="ru-RU" sz="1600" kern="1200" dirty="0" err="1" smtClean="0"/>
                        <a:t>сут</a:t>
                      </a:r>
                      <a:r>
                        <a:rPr lang="ru-RU" sz="1600" kern="1200" dirty="0" smtClean="0"/>
                        <a:t>.</a:t>
                      </a:r>
                    </a:p>
                    <a:p>
                      <a:pPr algn="ctr"/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b"/>
                </a:tc>
              </a:tr>
            </a:tbl>
          </a:graphicData>
        </a:graphic>
      </p:graphicFrame>
      <p:graphicFrame>
        <p:nvGraphicFramePr>
          <p:cNvPr id="240" name="Диаграмма 239"/>
          <p:cNvGraphicFramePr>
            <a:graphicFrameLocks/>
          </p:cNvGraphicFramePr>
          <p:nvPr>
            <p:extLst/>
          </p:nvPr>
        </p:nvGraphicFramePr>
        <p:xfrm>
          <a:off x="1804946" y="2066925"/>
          <a:ext cx="7550269" cy="220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2" name="Диаграмма 241"/>
          <p:cNvGraphicFramePr>
            <a:graphicFrameLocks/>
          </p:cNvGraphicFramePr>
          <p:nvPr>
            <p:extLst/>
          </p:nvPr>
        </p:nvGraphicFramePr>
        <p:xfrm>
          <a:off x="1759789" y="4725698"/>
          <a:ext cx="7566080" cy="1891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4" name="Таблица 2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680223"/>
              </p:ext>
            </p:extLst>
          </p:nvPr>
        </p:nvGraphicFramePr>
        <p:xfrm>
          <a:off x="9499342" y="4629150"/>
          <a:ext cx="2321183" cy="2097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929"/>
                <a:gridCol w="1018254"/>
              </a:tblGrid>
              <a:tr h="53676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/>
                        <a:t>Объем</a:t>
                      </a:r>
                      <a:r>
                        <a:rPr lang="ru-RU" sz="1100" kern="1200" baseline="0" dirty="0" smtClean="0"/>
                        <a:t> судовой партии, тонн</a:t>
                      </a:r>
                      <a:endParaRPr lang="ru-RU" sz="11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53 249</a:t>
                      </a:r>
                    </a:p>
                    <a:p>
                      <a:pPr algn="ctr"/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19" marR="91419" marT="45709" marB="45709" anchor="b"/>
                </a:tc>
              </a:tr>
              <a:tr h="6956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/>
                        <a:t>Время выхода судовой партии, дней</a:t>
                      </a:r>
                      <a:endParaRPr lang="ru-RU" sz="11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</a:t>
                      </a:r>
                    </a:p>
                    <a:p>
                      <a:pPr algn="ctr"/>
                      <a:endParaRPr lang="ru-RU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19" marR="91419" marT="45709" marB="45709" anchor="b"/>
                </a:tc>
              </a:tr>
              <a:tr h="78050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/>
                        <a:t>Скорость выхода судовой партии, дней</a:t>
                      </a:r>
                      <a:endParaRPr lang="ru-RU" sz="11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kern="1200" dirty="0" smtClean="0"/>
                        <a:t>4 </a:t>
                      </a:r>
                      <a:r>
                        <a:rPr lang="ru-RU" sz="1600" kern="1200" dirty="0" smtClean="0"/>
                        <a:t>840</a:t>
                      </a:r>
                      <a:endParaRPr lang="ru-RU" sz="1600" kern="1200" dirty="0" smtClean="0"/>
                    </a:p>
                    <a:p>
                      <a:pPr marL="0" algn="ctr" defTabSz="914400" rtl="0" eaLnBrk="1" latinLnBrk="0" hangingPunct="1"/>
                      <a:r>
                        <a:rPr lang="ru-RU" sz="1600" kern="1200" dirty="0" smtClean="0"/>
                        <a:t>т/</a:t>
                      </a:r>
                      <a:r>
                        <a:rPr lang="ru-RU" sz="1600" kern="1200" dirty="0" err="1" smtClean="0"/>
                        <a:t>сут</a:t>
                      </a:r>
                      <a:r>
                        <a:rPr lang="ru-RU" sz="1600" kern="1200" dirty="0" smtClean="0"/>
                        <a:t>.</a:t>
                      </a:r>
                    </a:p>
                    <a:p>
                      <a:pPr marL="0" algn="ctr" defTabSz="914400" rtl="0" eaLnBrk="1" latinLnBrk="0" hangingPunct="1"/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 anchor="b"/>
                </a:tc>
              </a:tr>
            </a:tbl>
          </a:graphicData>
        </a:graphic>
      </p:graphicFrame>
      <p:sp>
        <p:nvSpPr>
          <p:cNvPr id="246" name="TextBox 2"/>
          <p:cNvSpPr txBox="1"/>
          <p:nvPr/>
        </p:nvSpPr>
        <p:spPr>
          <a:xfrm>
            <a:off x="1905435" y="6422667"/>
            <a:ext cx="542897" cy="146827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dirty="0" smtClean="0"/>
              <a:t>3 день</a:t>
            </a:r>
            <a:endParaRPr lang="ru-RU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290286" y="2540003"/>
            <a:ext cx="1272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Судно </a:t>
            </a:r>
            <a:endParaRPr lang="en-US" dirty="0"/>
          </a:p>
          <a:p>
            <a:r>
              <a:rPr lang="en-US" dirty="0" smtClean="0"/>
              <a:t>Iron </a:t>
            </a:r>
            <a:r>
              <a:rPr lang="en-US" dirty="0" err="1" smtClean="0"/>
              <a:t>Vassilis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8000" y="5210629"/>
            <a:ext cx="1054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Судно</a:t>
            </a:r>
          </a:p>
          <a:p>
            <a:r>
              <a:rPr lang="en-US" dirty="0" smtClean="0"/>
              <a:t>Gao Zhou Hai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C6554-50C6-4DC3-9567-A445875E2D89}" type="datetime1">
              <a:rPr lang="ru-RU" smtClean="0"/>
              <a:t>11.11.2014</a:t>
            </a:fld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823382" y="3133309"/>
              <a:ext cx="2027160" cy="999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13662" y="3116749"/>
                <a:ext cx="2053080" cy="102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0" name="Ink 9"/>
              <p14:cNvContentPartPr/>
              <p14:nvPr/>
            </p14:nvContentPartPr>
            <p14:xfrm>
              <a:off x="6377662" y="1894909"/>
              <a:ext cx="2983320" cy="11329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67222" y="1883788"/>
                <a:ext cx="3008160" cy="1156597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Rounded Rectangular Callout 11"/>
          <p:cNvSpPr/>
          <p:nvPr/>
        </p:nvSpPr>
        <p:spPr>
          <a:xfrm>
            <a:off x="2125112" y="2461369"/>
            <a:ext cx="1396539" cy="277118"/>
          </a:xfrm>
          <a:prstGeom prst="wedgeRoundRectCallout">
            <a:avLst>
              <a:gd name="adj1" fmla="val 53572"/>
              <a:gd name="adj2" fmla="val 2113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«Разрыв»</a:t>
            </a:r>
            <a:endParaRPr lang="ru-RU" dirty="0"/>
          </a:p>
        </p:txBody>
      </p:sp>
      <p:sp>
        <p:nvSpPr>
          <p:cNvPr id="20" name="Rounded Rectangular Callout 19"/>
          <p:cNvSpPr/>
          <p:nvPr/>
        </p:nvSpPr>
        <p:spPr>
          <a:xfrm>
            <a:off x="5849329" y="3355871"/>
            <a:ext cx="1396539" cy="277118"/>
          </a:xfrm>
          <a:prstGeom prst="wedgeRoundRectCallout">
            <a:avLst>
              <a:gd name="adj1" fmla="val 52977"/>
              <a:gd name="adj2" fmla="val -1455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«Хвост»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61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2030637"/>
              </p:ext>
            </p:extLst>
          </p:nvPr>
        </p:nvGraphicFramePr>
        <p:xfrm>
          <a:off x="838200" y="1482725"/>
          <a:ext cx="10515600" cy="3632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505200"/>
                <a:gridCol w="3505200"/>
                <a:gridCol w="35052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Ключевые </a:t>
                      </a:r>
                      <a:r>
                        <a:rPr lang="ru-RU" sz="1600" dirty="0" smtClean="0"/>
                        <a:t>проблемы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Мероприятия </a:t>
                      </a:r>
                      <a:r>
                        <a:rPr lang="ru-RU" sz="1600" dirty="0" smtClean="0"/>
                        <a:t>по оптимизации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Результаты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/>
                        <a:defRPr/>
                      </a:pPr>
                      <a:r>
                        <a:rPr lang="ru-RU" sz="1600" baseline="0" dirty="0" smtClean="0"/>
                        <a:t>Планирование графика  загрузки производственных мощностей без учета группировки отдельных спецификаций в судовую партию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Задержки выполнения малотоннажных заказов (менее 2400 т)</a:t>
                      </a:r>
                      <a:endParaRPr lang="ru-RU" sz="1600" baseline="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Blip>
                          <a:blip r:embed="rId2"/>
                        </a:buBlip>
                        <a:tabLst/>
                        <a:defRPr/>
                      </a:pPr>
                      <a:r>
                        <a:rPr lang="ru-RU" sz="1600" dirty="0" smtClean="0"/>
                        <a:t>Сложности определения полного срока производства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baseline="0" dirty="0" smtClean="0"/>
                        <a:t>судовой партии</a:t>
                      </a:r>
                    </a:p>
                    <a:p>
                      <a:pPr algn="l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600" dirty="0" smtClean="0"/>
                        <a:t>Планирование </a:t>
                      </a:r>
                      <a:r>
                        <a:rPr lang="ru-RU" sz="1600" dirty="0" smtClean="0"/>
                        <a:t>работы УНРС с учетом </a:t>
                      </a:r>
                      <a:r>
                        <a:rPr lang="ru-RU" sz="1600" dirty="0" smtClean="0"/>
                        <a:t>необходимости «</a:t>
                      </a:r>
                      <a:r>
                        <a:rPr lang="ru-RU" sz="1600" dirty="0" err="1" smtClean="0"/>
                        <a:t>безразрывного</a:t>
                      </a:r>
                      <a:r>
                        <a:rPr lang="ru-RU" sz="1600" dirty="0" smtClean="0"/>
                        <a:t>» выпуска </a:t>
                      </a:r>
                      <a:r>
                        <a:rPr lang="ru-RU" sz="1600" dirty="0" smtClean="0"/>
                        <a:t>судовых партий</a:t>
                      </a:r>
                    </a:p>
                    <a:p>
                      <a:pPr marL="285750" lvl="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600" dirty="0" smtClean="0"/>
                        <a:t>Сокращение разрывов изготовления судовой партии</a:t>
                      </a:r>
                    </a:p>
                    <a:p>
                      <a:pPr marL="285750" lvl="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600" dirty="0" smtClean="0"/>
                        <a:t>Ввод</a:t>
                      </a:r>
                      <a:r>
                        <a:rPr lang="ru-RU" sz="1600" baseline="0" dirty="0" smtClean="0"/>
                        <a:t> в </a:t>
                      </a:r>
                      <a:r>
                        <a:rPr lang="en-US" sz="1600" dirty="0" smtClean="0"/>
                        <a:t>SAP</a:t>
                      </a:r>
                      <a:r>
                        <a:rPr lang="ru-RU" sz="1600" dirty="0" smtClean="0"/>
                        <a:t> календарного графика производства судовых партий слябов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dirty="0" smtClean="0"/>
                        <a:t>Определен норматив минимальной среднесуточной скорости выхода судовой партии из производства: 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/>
                        <a:t>Внутригрупповые заказы – 3800 т/</a:t>
                      </a:r>
                      <a:r>
                        <a:rPr lang="ru-RU" sz="1600" dirty="0" err="1" smtClean="0"/>
                        <a:t>сут</a:t>
                      </a:r>
                      <a:r>
                        <a:rPr lang="ru-RU" sz="1600" dirty="0" smtClean="0"/>
                        <a:t>.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/>
                        <a:t>Внешние заказы – </a:t>
                      </a:r>
                      <a:br>
                        <a:rPr lang="ru-RU" sz="1600" dirty="0" smtClean="0"/>
                      </a:br>
                      <a:r>
                        <a:rPr lang="ru-RU" sz="1600" dirty="0" smtClean="0"/>
                        <a:t>3000 т/</a:t>
                      </a:r>
                      <a:r>
                        <a:rPr lang="ru-RU" sz="1600" dirty="0" err="1" smtClean="0"/>
                        <a:t>сут</a:t>
                      </a:r>
                      <a:r>
                        <a:rPr lang="ru-RU" sz="1600" dirty="0" smtClean="0"/>
                        <a:t>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dirty="0" smtClean="0"/>
                        <a:t>Наличие </a:t>
                      </a:r>
                      <a:r>
                        <a:rPr lang="ru-RU" sz="1600" dirty="0" smtClean="0"/>
                        <a:t>в информационной системе </a:t>
                      </a:r>
                      <a:r>
                        <a:rPr lang="en-US" sz="1600" dirty="0" smtClean="0"/>
                        <a:t>SAP</a:t>
                      </a:r>
                      <a:r>
                        <a:rPr lang="ru-RU" sz="1600" dirty="0" smtClean="0"/>
                        <a:t> календарного графика производства судовых партий слябов</a:t>
                      </a: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A1AE-B29E-4722-9671-2EF09F073B3B}" type="datetime1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C7B-E777-47EA-8C90-2E846B4E5E0B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Сокращение времени производства судовых </a:t>
            </a:r>
            <a:r>
              <a:rPr lang="ru-RU" dirty="0" err="1" smtClean="0"/>
              <a:t>партиий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19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468613"/>
              </p:ext>
            </p:extLst>
          </p:nvPr>
        </p:nvGraphicFramePr>
        <p:xfrm>
          <a:off x="838200" y="1482725"/>
          <a:ext cx="10515600" cy="447819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505200"/>
                <a:gridCol w="3505200"/>
                <a:gridCol w="3505200"/>
              </a:tblGrid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Ключевые проблемы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Мероприятия </a:t>
                      </a:r>
                      <a:r>
                        <a:rPr lang="ru-RU" sz="1600" dirty="0" smtClean="0"/>
                        <a:t>по оптимизации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Результаты</a:t>
                      </a:r>
                      <a:endParaRPr lang="ru-RU" sz="1600" dirty="0"/>
                    </a:p>
                  </a:txBody>
                  <a:tcPr anchor="ctr"/>
                </a:tc>
              </a:tr>
              <a:tr h="4118196">
                <a:tc>
                  <a:txBody>
                    <a:bodyPr/>
                    <a:lstStyle/>
                    <a:p>
                      <a:pPr marL="284400" lvl="0" indent="-285750" algn="l">
                        <a:buFontTx/>
                        <a:buBlip>
                          <a:blip r:embed="rId2"/>
                        </a:buBlip>
                        <a:defRPr/>
                      </a:pPr>
                      <a:r>
                        <a:rPr lang="ru-RU" sz="1600" dirty="0" smtClean="0"/>
                        <a:t>Отправление</a:t>
                      </a:r>
                      <a:r>
                        <a:rPr lang="ru-RU" sz="1600" baseline="0" dirty="0" smtClean="0"/>
                        <a:t> на сеть РЖД вагонов в зависимости от расположения на территории </a:t>
                      </a:r>
                      <a:r>
                        <a:rPr lang="ru-RU" sz="1600" baseline="0" dirty="0" smtClean="0"/>
                        <a:t>НЛМК, а не от приоритета судовых партий</a:t>
                      </a:r>
                      <a:endParaRPr lang="ru-RU" sz="1600" dirty="0" smtClean="0"/>
                    </a:p>
                    <a:p>
                      <a:pPr marL="284400" lvl="0" indent="-285750" algn="l">
                        <a:buFontTx/>
                        <a:buBlip>
                          <a:blip r:embed="rId2"/>
                        </a:buBlip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Отцепки вагонов – до </a:t>
                      </a:r>
                      <a:r>
                        <a:rPr lang="ru-RU" sz="1600" kern="1200" dirty="0" smtClean="0">
                          <a:effectLst/>
                        </a:rPr>
                        <a:t>50 % отправительских маршрутов, направлением на Новороссийск, разбиваются на станции </a:t>
                      </a:r>
                      <a:r>
                        <a:rPr lang="ru-RU" sz="1600" kern="1200" dirty="0" smtClean="0">
                          <a:effectLst/>
                        </a:rPr>
                        <a:t>Батайск, </a:t>
                      </a:r>
                      <a:endParaRPr lang="ru-RU" sz="1600" kern="1200" dirty="0" smtClean="0">
                        <a:effectLst/>
                      </a:endParaRPr>
                    </a:p>
                    <a:p>
                      <a:pPr marL="284400" lvl="0" indent="0" algn="l">
                        <a:buFontTx/>
                        <a:buNone/>
                        <a:defRPr/>
                      </a:pPr>
                      <a:r>
                        <a:rPr lang="ru-RU" sz="1600" kern="1200" dirty="0" smtClean="0">
                          <a:effectLst/>
                        </a:rPr>
                        <a:t>средний </a:t>
                      </a:r>
                      <a:r>
                        <a:rPr lang="ru-RU" sz="1600" kern="1200" dirty="0" smtClean="0">
                          <a:effectLst/>
                        </a:rPr>
                        <a:t>объем данных отцепок составляет 600 тонн от </a:t>
                      </a:r>
                      <a:r>
                        <a:rPr lang="ru-RU" sz="1600" kern="1200" dirty="0" smtClean="0">
                          <a:effectLst/>
                        </a:rPr>
                        <a:t>маршрута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600" dirty="0" smtClean="0"/>
                        <a:t>Контроль погрузки и отправления на сеть РЖД </a:t>
                      </a:r>
                      <a:r>
                        <a:rPr lang="ru-RU" sz="1600" dirty="0" smtClean="0"/>
                        <a:t>в</a:t>
                      </a:r>
                      <a:r>
                        <a:rPr lang="ru-RU" sz="1600" baseline="0" dirty="0" smtClean="0"/>
                        <a:t> соответствие с </a:t>
                      </a:r>
                      <a:r>
                        <a:rPr lang="ru-RU" sz="1600" dirty="0" smtClean="0"/>
                        <a:t> планируемой отправкой судовых </a:t>
                      </a:r>
                      <a:r>
                        <a:rPr lang="ru-RU" sz="1600" dirty="0" smtClean="0"/>
                        <a:t>партий</a:t>
                      </a:r>
                    </a:p>
                    <a:p>
                      <a:pPr marL="285750" lvl="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600" dirty="0" smtClean="0"/>
                        <a:t>Особое</a:t>
                      </a:r>
                      <a:r>
                        <a:rPr lang="ru-RU" sz="1600" baseline="0" dirty="0" smtClean="0"/>
                        <a:t> внимание на прохождение</a:t>
                      </a:r>
                      <a:r>
                        <a:rPr lang="ru-RU" sz="1600" dirty="0" smtClean="0"/>
                        <a:t> крайних </a:t>
                      </a:r>
                      <a:r>
                        <a:rPr lang="ru-RU" sz="1600" dirty="0" smtClean="0"/>
                        <a:t>вагонов судовой партии</a:t>
                      </a:r>
                    </a:p>
                    <a:p>
                      <a:pPr marL="285750" lvl="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600" dirty="0" smtClean="0"/>
                        <a:t>Постоянное информирование </a:t>
                      </a:r>
                      <a:r>
                        <a:rPr lang="ru-RU" sz="1600" dirty="0" smtClean="0"/>
                        <a:t>о планируемых и прогнозных сроках прибытия судовой партии в порт </a:t>
                      </a:r>
                    </a:p>
                    <a:p>
                      <a:pPr algn="l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600" dirty="0" smtClean="0"/>
                        <a:t>Установлены нормативы времени доставки груза по ж/д в зависимости от </a:t>
                      </a:r>
                      <a:r>
                        <a:rPr lang="ru-RU" sz="1600" dirty="0" smtClean="0"/>
                        <a:t>порта назначения</a:t>
                      </a:r>
                      <a:r>
                        <a:rPr lang="ru-RU" sz="1600" dirty="0" smtClean="0"/>
                        <a:t>:                                                        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/>
                        <a:t>Новороссийск </a:t>
                      </a:r>
                      <a:r>
                        <a:rPr lang="ru-RU" sz="1600" dirty="0" smtClean="0"/>
                        <a:t>– 5 суток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/>
                        <a:t>Туапсе – 6 </a:t>
                      </a:r>
                      <a:r>
                        <a:rPr lang="ru-RU" sz="1600" dirty="0" smtClean="0"/>
                        <a:t>суток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/>
                        <a:t>Санкт-Петербург – 6 </a:t>
                      </a:r>
                      <a:r>
                        <a:rPr lang="ru-RU" sz="1600" dirty="0" smtClean="0"/>
                        <a:t>суток</a:t>
                      </a:r>
                    </a:p>
                    <a:p>
                      <a:pPr marL="285750" lvl="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600" dirty="0" smtClean="0"/>
                        <a:t>Внедрение технологии взаимодействия логистики НЛМК с РЖД и ПГК по продвижению груза в порт с учетом приоритетности подхода судов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6E7F-0D42-4542-BDE0-E119AAB7EF38}" type="datetime1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C7B-E777-47EA-8C90-2E846B4E5E0B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Сокращение времени ж/д перевозки до порта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5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Объект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2290715"/>
              </p:ext>
            </p:extLst>
          </p:nvPr>
        </p:nvGraphicFramePr>
        <p:xfrm>
          <a:off x="838200" y="1482725"/>
          <a:ext cx="10515600" cy="3388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505200"/>
                <a:gridCol w="3505200"/>
                <a:gridCol w="35052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Ключевые проблемы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Мероприятия </a:t>
                      </a:r>
                      <a:r>
                        <a:rPr lang="ru-RU" sz="1600" dirty="0" smtClean="0"/>
                        <a:t>по оптимизации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Результаты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Blip>
                          <a:blip r:embed="rId2"/>
                        </a:buBlip>
                      </a:pPr>
                      <a:r>
                        <a:rPr lang="ru-RU" sz="1600" dirty="0" smtClean="0"/>
                        <a:t>Избыточная страховка от демереджа из-за отсутствия </a:t>
                      </a:r>
                      <a:r>
                        <a:rPr lang="ru-RU" sz="1600" dirty="0" smtClean="0"/>
                        <a:t>информации от производства по датам окончания производства судовой партии</a:t>
                      </a:r>
                    </a:p>
                    <a:p>
                      <a:pPr marL="285750" indent="-285750" algn="l">
                        <a:buFontTx/>
                        <a:buBlip>
                          <a:blip r:embed="rId2"/>
                        </a:buBlip>
                      </a:pPr>
                      <a:r>
                        <a:rPr lang="ru-RU" sz="1600" baseline="0" dirty="0" smtClean="0"/>
                        <a:t>В основном </a:t>
                      </a:r>
                      <a:r>
                        <a:rPr lang="ru-RU" sz="1600" baseline="0" dirty="0" err="1" smtClean="0"/>
                        <a:t>спотовый</a:t>
                      </a:r>
                      <a:r>
                        <a:rPr lang="ru-RU" sz="1600" baseline="0" dirty="0" smtClean="0"/>
                        <a:t>, а не регулярный фрахт</a:t>
                      </a:r>
                      <a:endParaRPr lang="ru-RU" sz="1600" baseline="0" dirty="0" smtClean="0"/>
                    </a:p>
                    <a:p>
                      <a:pPr marL="0" indent="0" algn="l">
                        <a:buFontTx/>
                        <a:buNone/>
                      </a:pPr>
                      <a:endParaRPr lang="ru-RU" sz="1600" baseline="0" dirty="0" smtClean="0"/>
                    </a:p>
                    <a:p>
                      <a:pPr marL="0" indent="0" algn="l">
                        <a:buFontTx/>
                        <a:buNone/>
                      </a:pPr>
                      <a:endParaRPr lang="ru-RU" sz="1600" baseline="0" dirty="0" smtClean="0"/>
                    </a:p>
                    <a:p>
                      <a:pPr marL="0" indent="0" algn="l">
                        <a:buFontTx/>
                        <a:buNone/>
                      </a:pPr>
                      <a:endParaRPr lang="ru-RU" sz="1600" dirty="0" smtClean="0"/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ru-RU" sz="1600" dirty="0" smtClean="0"/>
                    </a:p>
                    <a:p>
                      <a:pPr algn="l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sz="1600" dirty="0" smtClean="0"/>
                        <a:t>Номинация </a:t>
                      </a:r>
                      <a:r>
                        <a:rPr lang="ru-RU" sz="1600" dirty="0" smtClean="0"/>
                        <a:t>судна на основе информации о выходе </a:t>
                      </a:r>
                      <a:r>
                        <a:rPr lang="ru-RU" sz="1600" dirty="0" smtClean="0"/>
                        <a:t>крайнего </a:t>
                      </a:r>
                      <a:r>
                        <a:rPr lang="ru-RU" sz="1600" dirty="0" smtClean="0"/>
                        <a:t>вагона груза и норматива</a:t>
                      </a:r>
                      <a:r>
                        <a:rPr lang="ru-RU" sz="1600" baseline="0" dirty="0" smtClean="0"/>
                        <a:t> доставки</a:t>
                      </a:r>
                      <a:r>
                        <a:rPr lang="ru-RU" sz="1600" dirty="0" smtClean="0"/>
                        <a:t> по РЖД в порт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dirty="0" smtClean="0"/>
                        <a:t>Установлены </a:t>
                      </a:r>
                      <a:r>
                        <a:rPr lang="ru-RU" sz="1600" dirty="0" smtClean="0"/>
                        <a:t>нормативы времени </a:t>
                      </a:r>
                      <a:r>
                        <a:rPr lang="ru-RU" sz="1600" dirty="0" smtClean="0"/>
                        <a:t>нахождения судна в </a:t>
                      </a:r>
                      <a:r>
                        <a:rPr lang="ru-RU" sz="1600" dirty="0" smtClean="0"/>
                        <a:t>порту:                                                          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dirty="0" smtClean="0"/>
                        <a:t>Новороссийск</a:t>
                      </a:r>
                      <a:r>
                        <a:rPr lang="ru-RU" sz="1600" baseline="0" dirty="0" smtClean="0"/>
                        <a:t> – 8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smtClean="0"/>
                        <a:t>суток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dirty="0" smtClean="0"/>
                        <a:t>Туапсе – 8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суток</a:t>
                      </a:r>
                      <a:endParaRPr lang="ru-RU" sz="1600" dirty="0" smtClean="0"/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dirty="0" smtClean="0"/>
                        <a:t>Санкт-Петербург – 5 </a:t>
                      </a:r>
                      <a:r>
                        <a:rPr lang="ru-RU" sz="1600" dirty="0" smtClean="0"/>
                        <a:t>суток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95964-D29C-43C1-9C99-FE6E4CB7F290}" type="datetime1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Сокращение запасов готовой продукции в цепи «производство - железная дорога – порт»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C7B-E777-47EA-8C90-2E846B4E5E0B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Сокращение времени </a:t>
            </a:r>
            <a:r>
              <a:rPr lang="ru-RU" dirty="0" smtClean="0"/>
              <a:t>нахождения груза в порту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31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LMK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LMK" id="{0EC336CE-A95E-4937-809E-310ADA7D4297}" vid="{177343AF-48E8-4F4B-9A09-6C637BA041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NLMK</Template>
  <TotalTime>482</TotalTime>
  <Words>1090</Words>
  <Application>Microsoft Office PowerPoint</Application>
  <PresentationFormat>Widescreen</PresentationFormat>
  <Paragraphs>282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NLMK</vt:lpstr>
      <vt:lpstr>Сокращение запасов готовой продукции в цепи «производство - железная дорога – порт»</vt:lpstr>
      <vt:lpstr>Группа НЛМК</vt:lpstr>
      <vt:lpstr>2013 г – нарастание запасов готовой продукции в портах</vt:lpstr>
      <vt:lpstr>Запасы формируются на всех этапах логистической цепочки</vt:lpstr>
      <vt:lpstr>Основная причина роста запасов – слабое взаимодействие участников процесса</vt:lpstr>
      <vt:lpstr>«Разрывы» и «хвосты» – причина увеличения времени изготовления судовых партий</vt:lpstr>
      <vt:lpstr>Сокращение времени производства судовых партиий</vt:lpstr>
      <vt:lpstr>Сокращение времени ж/д перевозки до порта</vt:lpstr>
      <vt:lpstr>Сокращение времени нахождения груза в порту</vt:lpstr>
      <vt:lpstr>Оптимальный размера судовой партии – баланс объема запасов и стоимости фрахта</vt:lpstr>
      <vt:lpstr>Условие успеха – полная координация действий всех участников процесса</vt:lpstr>
      <vt:lpstr>Результаты оптимизации</vt:lpstr>
      <vt:lpstr>2014 г – существенное сокращение запасов</vt:lpstr>
      <vt:lpstr>Экономический эффект 2014 г. – более 170 млн. руб.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Sergei Likharev</dc:creator>
  <cp:lastModifiedBy>Sergei Likharev</cp:lastModifiedBy>
  <cp:revision>52</cp:revision>
  <dcterms:created xsi:type="dcterms:W3CDTF">2014-11-11T12:32:35Z</dcterms:created>
  <dcterms:modified xsi:type="dcterms:W3CDTF">2014-11-11T23:08:53Z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-1107868012</vt:i4>
  </property>
  <property fmtid="{D5CDD505-2E9C-101B-9397-08002B2CF9AE}" pid="3" name="_NewReviewCycle">
    <vt:lpwstr/>
  </property>
  <property fmtid="{D5CDD505-2E9C-101B-9397-08002B2CF9AE}" pid="4" name="_EmailSubject">
    <vt:lpwstr>Конференция "Металлургия и грузоперевозки"</vt:lpwstr>
  </property>
  <property fmtid="{D5CDD505-2E9C-101B-9397-08002B2CF9AE}" pid="5" name="_AuthorEmail">
    <vt:lpwstr>liharev_sk@nlmk.ru</vt:lpwstr>
  </property>
  <property fmtid="{D5CDD505-2E9C-101B-9397-08002B2CF9AE}" pid="6" name="_AuthorEmailDisplayName">
    <vt:lpwstr>Лихарев Сергей Константинович</vt:lpwstr>
  </property>
</Properties>
</file>